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7"/>
  </p:notesMasterIdLst>
  <p:handoutMasterIdLst>
    <p:handoutMasterId r:id="rId28"/>
  </p:handoutMasterIdLst>
  <p:sldIdLst>
    <p:sldId id="256" r:id="rId2"/>
    <p:sldId id="259" r:id="rId3"/>
    <p:sldId id="257" r:id="rId4"/>
    <p:sldId id="258" r:id="rId5"/>
    <p:sldId id="260" r:id="rId6"/>
    <p:sldId id="262" r:id="rId7"/>
    <p:sldId id="261" r:id="rId8"/>
    <p:sldId id="263" r:id="rId9"/>
    <p:sldId id="279" r:id="rId10"/>
    <p:sldId id="264" r:id="rId11"/>
    <p:sldId id="265" r:id="rId12"/>
    <p:sldId id="266" r:id="rId13"/>
    <p:sldId id="267" r:id="rId14"/>
    <p:sldId id="268" r:id="rId15"/>
    <p:sldId id="280" r:id="rId16"/>
    <p:sldId id="269" r:id="rId17"/>
    <p:sldId id="270" r:id="rId18"/>
    <p:sldId id="271" r:id="rId19"/>
    <p:sldId id="272" r:id="rId20"/>
    <p:sldId id="275" r:id="rId21"/>
    <p:sldId id="277" r:id="rId22"/>
    <p:sldId id="276" r:id="rId23"/>
    <p:sldId id="273" r:id="rId24"/>
    <p:sldId id="274" r:id="rId25"/>
    <p:sldId id="278" r:id="rId26"/>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BB6D08B2-E217-4EF2-9B93-318F74DCFADD}" type="datetimeFigureOut">
              <a:rPr lang="en-CA" smtClean="0"/>
              <a:pPr/>
              <a:t>29/10/2012</a:t>
            </a:fld>
            <a:endParaRPr lang="en-CA"/>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endParaRPr lang="en-CA"/>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FBA79E6D-1A89-4972-BAAB-769D94FE76E5}" type="slidenum">
              <a:rPr lang="en-CA" smtClean="0"/>
              <a:pPr/>
              <a:t>‹#›</a:t>
            </a:fld>
            <a:endParaRPr lang="en-CA"/>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CA"/>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7CEC1789-44BC-48B3-8357-62F5F4EA8FAE}" type="datetimeFigureOut">
              <a:rPr lang="en-CA" smtClean="0"/>
              <a:pPr/>
              <a:t>29/10/2012</a:t>
            </a:fld>
            <a:endParaRPr lang="en-CA"/>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CA"/>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CA"/>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A9615958-824C-4ECA-9B3D-8E9BCF54DD74}" type="slidenum">
              <a:rPr lang="en-CA" smtClean="0"/>
              <a:pPr/>
              <a:t>‹#›</a:t>
            </a:fld>
            <a:endParaRPr lang="en-CA"/>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CA" dirty="0" smtClean="0"/>
              <a:t>Approval of the agenda is not a required element of the agenda. Nor is the opportunity to add or change the agenda</a:t>
            </a:r>
            <a:r>
              <a:rPr lang="en-CA" baseline="0" dirty="0" smtClean="0"/>
              <a:t> a required aspect of a meeting.</a:t>
            </a:r>
            <a:r>
              <a:rPr lang="en-CA" dirty="0" smtClean="0"/>
              <a:t> There may be frequent instances where a meeting is convened with a specific agenda. More generally, it should only be unusual circumstances in which the business of a meeting is not known in advance and by all who are attending the meeting.</a:t>
            </a:r>
            <a:endParaRPr lang="en-CA" dirty="0"/>
          </a:p>
        </p:txBody>
      </p:sp>
      <p:sp>
        <p:nvSpPr>
          <p:cNvPr id="4" name="Slide Number Placeholder 3"/>
          <p:cNvSpPr>
            <a:spLocks noGrp="1"/>
          </p:cNvSpPr>
          <p:nvPr>
            <p:ph type="sldNum" sz="quarter" idx="10"/>
          </p:nvPr>
        </p:nvSpPr>
        <p:spPr/>
        <p:txBody>
          <a:bodyPr/>
          <a:lstStyle/>
          <a:p>
            <a:fld id="{A9615958-824C-4ECA-9B3D-8E9BCF54DD74}" type="slidenum">
              <a:rPr lang="en-CA" smtClean="0"/>
              <a:pPr/>
              <a:t>5</a:t>
            </a:fld>
            <a:endParaRPr lang="en-CA"/>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dirty="0"/>
          </a:p>
        </p:txBody>
      </p:sp>
      <p:sp>
        <p:nvSpPr>
          <p:cNvPr id="4" name="Slide Number Placeholder 3"/>
          <p:cNvSpPr>
            <a:spLocks noGrp="1"/>
          </p:cNvSpPr>
          <p:nvPr>
            <p:ph type="sldNum" sz="quarter" idx="10"/>
          </p:nvPr>
        </p:nvSpPr>
        <p:spPr/>
        <p:txBody>
          <a:bodyPr/>
          <a:lstStyle/>
          <a:p>
            <a:fld id="{A9615958-824C-4ECA-9B3D-8E9BCF54DD74}" type="slidenum">
              <a:rPr lang="en-CA" smtClean="0"/>
              <a:pPr/>
              <a:t>8</a:t>
            </a:fld>
            <a:endParaRPr lang="en-CA"/>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CA" dirty="0" smtClean="0"/>
              <a:t>2</a:t>
            </a:r>
            <a:r>
              <a:rPr lang="en-CA" baseline="30000" dirty="0" smtClean="0"/>
              <a:t>nd</a:t>
            </a:r>
            <a:r>
              <a:rPr lang="en-CA" dirty="0" smtClean="0"/>
              <a:t> bullet: However, formality may be suspended in the interest of accomplishing the goals of the meeting.</a:t>
            </a:r>
            <a:endParaRPr lang="en-CA" dirty="0"/>
          </a:p>
        </p:txBody>
      </p:sp>
      <p:sp>
        <p:nvSpPr>
          <p:cNvPr id="4" name="Slide Number Placeholder 3"/>
          <p:cNvSpPr>
            <a:spLocks noGrp="1"/>
          </p:cNvSpPr>
          <p:nvPr>
            <p:ph type="sldNum" sz="quarter" idx="10"/>
          </p:nvPr>
        </p:nvSpPr>
        <p:spPr/>
        <p:txBody>
          <a:bodyPr/>
          <a:lstStyle/>
          <a:p>
            <a:fld id="{A9615958-824C-4ECA-9B3D-8E9BCF54DD74}" type="slidenum">
              <a:rPr lang="en-CA" smtClean="0"/>
              <a:pPr/>
              <a:t>9</a:t>
            </a:fld>
            <a:endParaRPr lang="en-CA"/>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 is very useful when the motion is something the assembly does not wish to pursue,</a:t>
            </a:r>
            <a:r>
              <a:rPr lang="en-US" baseline="0" dirty="0" smtClean="0"/>
              <a:t> but to defeat the motion suggests a position the assembly or the organization does not wish to take. (e.g. That the Local requests that the employer use environmentally friendly materials, regardless of any increased cost. – the adoption of this resolution might shift money away from education, but to defeat the motion may leave the impression the Local does not wish the Board to be environmentally friendly.)</a:t>
            </a:r>
            <a:endParaRPr lang="en-CA" dirty="0"/>
          </a:p>
        </p:txBody>
      </p:sp>
      <p:sp>
        <p:nvSpPr>
          <p:cNvPr id="4" name="Slide Number Placeholder 3"/>
          <p:cNvSpPr>
            <a:spLocks noGrp="1"/>
          </p:cNvSpPr>
          <p:nvPr>
            <p:ph type="sldNum" sz="quarter" idx="10"/>
          </p:nvPr>
        </p:nvSpPr>
        <p:spPr/>
        <p:txBody>
          <a:bodyPr/>
          <a:lstStyle/>
          <a:p>
            <a:fld id="{A9615958-824C-4ECA-9B3D-8E9BCF54DD74}" type="slidenum">
              <a:rPr lang="en-CA" smtClean="0"/>
              <a:pPr/>
              <a:t>11</a:t>
            </a:fld>
            <a:endParaRPr lang="en-CA"/>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Determining whether the debate is appropriate</a:t>
            </a:r>
            <a:r>
              <a:rPr lang="en-US" baseline="0" dirty="0" smtClean="0"/>
              <a:t> can be tricky because the reason to postpone may require reference to the importance of the question that requires more time for consideration.</a:t>
            </a:r>
            <a:endParaRPr lang="en-CA" dirty="0"/>
          </a:p>
        </p:txBody>
      </p:sp>
      <p:sp>
        <p:nvSpPr>
          <p:cNvPr id="4" name="Slide Number Placeholder 3"/>
          <p:cNvSpPr>
            <a:spLocks noGrp="1"/>
          </p:cNvSpPr>
          <p:nvPr>
            <p:ph type="sldNum" sz="quarter" idx="10"/>
          </p:nvPr>
        </p:nvSpPr>
        <p:spPr/>
        <p:txBody>
          <a:bodyPr/>
          <a:lstStyle/>
          <a:p>
            <a:fld id="{A9615958-824C-4ECA-9B3D-8E9BCF54DD74}" type="slidenum">
              <a:rPr lang="en-CA" smtClean="0"/>
              <a:pPr/>
              <a:t>12</a:t>
            </a:fld>
            <a:endParaRPr lang="en-CA"/>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While the assembly often feels it is important to make decisions rather than deferring them, it is also critical for effective governance that the assembly has all pertinent information prior to making decisions. Typically, a motion to Refer implies a follow-up procedure,</a:t>
            </a:r>
            <a:r>
              <a:rPr lang="en-US" baseline="0" dirty="0" smtClean="0"/>
              <a:t> either the body referred to taking the action or the issue returning to the assembly along with additional information and/or recommendation for action by the assembly as a whole.</a:t>
            </a:r>
            <a:endParaRPr lang="en-CA" dirty="0"/>
          </a:p>
        </p:txBody>
      </p:sp>
      <p:sp>
        <p:nvSpPr>
          <p:cNvPr id="4" name="Slide Number Placeholder 3"/>
          <p:cNvSpPr>
            <a:spLocks noGrp="1"/>
          </p:cNvSpPr>
          <p:nvPr>
            <p:ph type="sldNum" sz="quarter" idx="10"/>
          </p:nvPr>
        </p:nvSpPr>
        <p:spPr/>
        <p:txBody>
          <a:bodyPr/>
          <a:lstStyle/>
          <a:p>
            <a:fld id="{A9615958-824C-4ECA-9B3D-8E9BCF54DD74}" type="slidenum">
              <a:rPr lang="en-CA" smtClean="0"/>
              <a:pPr/>
              <a:t>13</a:t>
            </a:fld>
            <a:endParaRPr lang="en-CA"/>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Char char="•"/>
            </a:pPr>
            <a:r>
              <a:rPr lang="en-CA" dirty="0" smtClean="0"/>
              <a:t>The requirement that the motion to reconsider be made by a member</a:t>
            </a:r>
            <a:r>
              <a:rPr lang="en-CA" baseline="0" dirty="0" smtClean="0"/>
              <a:t> who voted on the prevailing side is essentially unenforceable and presupposes the integrity of the members. However, if the person making the motion to reconsider is recognized as someone who spoke on the defeated side, the chair could rule the motion to reconsider out of order.</a:t>
            </a:r>
          </a:p>
          <a:p>
            <a:pPr>
              <a:buFont typeface="Arial" pitchFamily="34" charset="0"/>
              <a:buChar char="•"/>
            </a:pPr>
            <a:r>
              <a:rPr lang="en-US" baseline="0" dirty="0" smtClean="0"/>
              <a:t>If a member wishes to change a position taken by the assembly at a previous meeting, the member may move a motion to </a:t>
            </a:r>
            <a:r>
              <a:rPr lang="en-US" b="1" u="sng" baseline="0" dirty="0" smtClean="0"/>
              <a:t>Rescind </a:t>
            </a:r>
            <a:r>
              <a:rPr lang="en-US" baseline="0" dirty="0" smtClean="0"/>
              <a:t>the previous motion.</a:t>
            </a:r>
            <a:endParaRPr lang="en-CA" dirty="0"/>
          </a:p>
        </p:txBody>
      </p:sp>
      <p:sp>
        <p:nvSpPr>
          <p:cNvPr id="4" name="Slide Number Placeholder 3"/>
          <p:cNvSpPr>
            <a:spLocks noGrp="1"/>
          </p:cNvSpPr>
          <p:nvPr>
            <p:ph type="sldNum" sz="quarter" idx="10"/>
          </p:nvPr>
        </p:nvSpPr>
        <p:spPr/>
        <p:txBody>
          <a:bodyPr/>
          <a:lstStyle/>
          <a:p>
            <a:fld id="{A9615958-824C-4ECA-9B3D-8E9BCF54DD74}" type="slidenum">
              <a:rPr lang="en-CA" smtClean="0"/>
              <a:pPr/>
              <a:t>14</a:t>
            </a:fld>
            <a:endParaRPr lang="en-CA"/>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CA"/>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CA"/>
          </a:p>
        </p:txBody>
      </p:sp>
      <p:sp>
        <p:nvSpPr>
          <p:cNvPr id="4" name="Date Placeholder 3"/>
          <p:cNvSpPr>
            <a:spLocks noGrp="1"/>
          </p:cNvSpPr>
          <p:nvPr>
            <p:ph type="dt" sz="half" idx="10"/>
          </p:nvPr>
        </p:nvSpPr>
        <p:spPr/>
        <p:txBody>
          <a:bodyPr/>
          <a:lstStyle>
            <a:lvl1pPr>
              <a:defRPr/>
            </a:lvl1pPr>
          </a:lstStyle>
          <a:p>
            <a:fld id="{EAC28936-BAD3-4771-A2E7-D0C0589AF440}" type="datetimeFigureOut">
              <a:rPr lang="en-CA" smtClean="0"/>
              <a:pPr/>
              <a:t>29/10/2012</a:t>
            </a:fld>
            <a:endParaRPr lang="en-CA"/>
          </a:p>
        </p:txBody>
      </p:sp>
      <p:sp>
        <p:nvSpPr>
          <p:cNvPr id="5" name="Footer Placeholder 4"/>
          <p:cNvSpPr>
            <a:spLocks noGrp="1"/>
          </p:cNvSpPr>
          <p:nvPr>
            <p:ph type="ftr" sz="quarter" idx="11"/>
          </p:nvPr>
        </p:nvSpPr>
        <p:spPr/>
        <p:txBody>
          <a:bodyPr/>
          <a:lstStyle>
            <a:lvl1pPr>
              <a:defRPr/>
            </a:lvl1pPr>
          </a:lstStyle>
          <a:p>
            <a:endParaRPr lang="en-CA"/>
          </a:p>
        </p:txBody>
      </p:sp>
      <p:sp>
        <p:nvSpPr>
          <p:cNvPr id="6" name="Slide Number Placeholder 5"/>
          <p:cNvSpPr>
            <a:spLocks noGrp="1"/>
          </p:cNvSpPr>
          <p:nvPr>
            <p:ph type="sldNum" sz="quarter" idx="12"/>
          </p:nvPr>
        </p:nvSpPr>
        <p:spPr/>
        <p:txBody>
          <a:bodyPr/>
          <a:lstStyle>
            <a:lvl1pPr>
              <a:defRPr/>
            </a:lvl1pPr>
          </a:lstStyle>
          <a:p>
            <a:fld id="{8B6F6009-AE1E-48AF-9C0F-4E7764D4DB14}" type="slidenum">
              <a:rPr lang="en-CA" smtClean="0"/>
              <a:pPr/>
              <a:t>‹#›</a:t>
            </a:fld>
            <a:endParaRPr lang="en-C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lvl1pPr>
              <a:defRPr/>
            </a:lvl1pPr>
          </a:lstStyle>
          <a:p>
            <a:fld id="{EAC28936-BAD3-4771-A2E7-D0C0589AF440}" type="datetimeFigureOut">
              <a:rPr lang="en-CA" smtClean="0"/>
              <a:pPr/>
              <a:t>29/10/2012</a:t>
            </a:fld>
            <a:endParaRPr lang="en-CA"/>
          </a:p>
        </p:txBody>
      </p:sp>
      <p:sp>
        <p:nvSpPr>
          <p:cNvPr id="5" name="Footer Placeholder 4"/>
          <p:cNvSpPr>
            <a:spLocks noGrp="1"/>
          </p:cNvSpPr>
          <p:nvPr>
            <p:ph type="ftr" sz="quarter" idx="11"/>
          </p:nvPr>
        </p:nvSpPr>
        <p:spPr/>
        <p:txBody>
          <a:bodyPr/>
          <a:lstStyle>
            <a:lvl1pPr>
              <a:defRPr/>
            </a:lvl1pPr>
          </a:lstStyle>
          <a:p>
            <a:endParaRPr lang="en-CA"/>
          </a:p>
        </p:txBody>
      </p:sp>
      <p:sp>
        <p:nvSpPr>
          <p:cNvPr id="6" name="Slide Number Placeholder 5"/>
          <p:cNvSpPr>
            <a:spLocks noGrp="1"/>
          </p:cNvSpPr>
          <p:nvPr>
            <p:ph type="sldNum" sz="quarter" idx="12"/>
          </p:nvPr>
        </p:nvSpPr>
        <p:spPr/>
        <p:txBody>
          <a:bodyPr/>
          <a:lstStyle>
            <a:lvl1pPr>
              <a:defRPr/>
            </a:lvl1pPr>
          </a:lstStyle>
          <a:p>
            <a:fld id="{8B6F6009-AE1E-48AF-9C0F-4E7764D4DB14}" type="slidenum">
              <a:rPr lang="en-CA" smtClean="0"/>
              <a:pPr/>
              <a:t>‹#›</a:t>
            </a:fld>
            <a:endParaRPr lang="en-C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lvl1pPr>
              <a:defRPr/>
            </a:lvl1pPr>
          </a:lstStyle>
          <a:p>
            <a:fld id="{EAC28936-BAD3-4771-A2E7-D0C0589AF440}" type="datetimeFigureOut">
              <a:rPr lang="en-CA" smtClean="0"/>
              <a:pPr/>
              <a:t>29/10/2012</a:t>
            </a:fld>
            <a:endParaRPr lang="en-CA"/>
          </a:p>
        </p:txBody>
      </p:sp>
      <p:sp>
        <p:nvSpPr>
          <p:cNvPr id="5" name="Footer Placeholder 4"/>
          <p:cNvSpPr>
            <a:spLocks noGrp="1"/>
          </p:cNvSpPr>
          <p:nvPr>
            <p:ph type="ftr" sz="quarter" idx="11"/>
          </p:nvPr>
        </p:nvSpPr>
        <p:spPr/>
        <p:txBody>
          <a:bodyPr/>
          <a:lstStyle>
            <a:lvl1pPr>
              <a:defRPr/>
            </a:lvl1pPr>
          </a:lstStyle>
          <a:p>
            <a:endParaRPr lang="en-CA"/>
          </a:p>
        </p:txBody>
      </p:sp>
      <p:sp>
        <p:nvSpPr>
          <p:cNvPr id="6" name="Slide Number Placeholder 5"/>
          <p:cNvSpPr>
            <a:spLocks noGrp="1"/>
          </p:cNvSpPr>
          <p:nvPr>
            <p:ph type="sldNum" sz="quarter" idx="12"/>
          </p:nvPr>
        </p:nvSpPr>
        <p:spPr/>
        <p:txBody>
          <a:bodyPr/>
          <a:lstStyle>
            <a:lvl1pPr>
              <a:defRPr/>
            </a:lvl1pPr>
          </a:lstStyle>
          <a:p>
            <a:fld id="{8B6F6009-AE1E-48AF-9C0F-4E7764D4DB14}" type="slidenum">
              <a:rPr lang="en-CA" smtClean="0"/>
              <a:pPr/>
              <a:t>‹#›</a:t>
            </a:fld>
            <a:endParaRPr lang="en-CA"/>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685800" y="609600"/>
            <a:ext cx="7772400" cy="5486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3" name="Date Placeholder 2"/>
          <p:cNvSpPr>
            <a:spLocks noGrp="1"/>
          </p:cNvSpPr>
          <p:nvPr>
            <p:ph type="dt" sz="half" idx="10"/>
          </p:nvPr>
        </p:nvSpPr>
        <p:spPr>
          <a:xfrm>
            <a:off x="685800" y="6248400"/>
            <a:ext cx="1905000" cy="457200"/>
          </a:xfrm>
        </p:spPr>
        <p:txBody>
          <a:bodyPr/>
          <a:lstStyle>
            <a:lvl1pPr>
              <a:defRPr/>
            </a:lvl1pPr>
          </a:lstStyle>
          <a:p>
            <a:fld id="{EAC28936-BAD3-4771-A2E7-D0C0589AF440}" type="datetimeFigureOut">
              <a:rPr lang="en-CA" smtClean="0"/>
              <a:pPr/>
              <a:t>29/10/2012</a:t>
            </a:fld>
            <a:endParaRPr lang="en-CA"/>
          </a:p>
        </p:txBody>
      </p:sp>
      <p:sp>
        <p:nvSpPr>
          <p:cNvPr id="4" name="Footer Placeholder 3"/>
          <p:cNvSpPr>
            <a:spLocks noGrp="1"/>
          </p:cNvSpPr>
          <p:nvPr>
            <p:ph type="ftr" sz="quarter" idx="11"/>
          </p:nvPr>
        </p:nvSpPr>
        <p:spPr>
          <a:xfrm>
            <a:off x="3124200" y="6248400"/>
            <a:ext cx="2895600" cy="457200"/>
          </a:xfrm>
        </p:spPr>
        <p:txBody>
          <a:bodyPr/>
          <a:lstStyle>
            <a:lvl1pPr>
              <a:defRPr/>
            </a:lvl1pPr>
          </a:lstStyle>
          <a:p>
            <a:endParaRPr lang="en-CA"/>
          </a:p>
        </p:txBody>
      </p:sp>
      <p:sp>
        <p:nvSpPr>
          <p:cNvPr id="5" name="Slide Number Placeholder 4"/>
          <p:cNvSpPr>
            <a:spLocks noGrp="1"/>
          </p:cNvSpPr>
          <p:nvPr>
            <p:ph type="sldNum" sz="quarter" idx="12"/>
          </p:nvPr>
        </p:nvSpPr>
        <p:spPr>
          <a:xfrm>
            <a:off x="6553200" y="6248400"/>
            <a:ext cx="1905000" cy="457200"/>
          </a:xfrm>
        </p:spPr>
        <p:txBody>
          <a:bodyPr/>
          <a:lstStyle>
            <a:lvl1pPr>
              <a:defRPr/>
            </a:lvl1pPr>
          </a:lstStyle>
          <a:p>
            <a:fld id="{8B6F6009-AE1E-48AF-9C0F-4E7764D4DB14}" type="slidenum">
              <a:rPr lang="en-CA" smtClean="0"/>
              <a:pPr/>
              <a:t>‹#›</a:t>
            </a:fld>
            <a:endParaRPr lang="en-C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lvl1pPr>
              <a:defRPr/>
            </a:lvl1pPr>
          </a:lstStyle>
          <a:p>
            <a:fld id="{EAC28936-BAD3-4771-A2E7-D0C0589AF440}" type="datetimeFigureOut">
              <a:rPr lang="en-CA" smtClean="0"/>
              <a:pPr/>
              <a:t>29/10/2012</a:t>
            </a:fld>
            <a:endParaRPr lang="en-CA"/>
          </a:p>
        </p:txBody>
      </p:sp>
      <p:sp>
        <p:nvSpPr>
          <p:cNvPr id="5" name="Footer Placeholder 4"/>
          <p:cNvSpPr>
            <a:spLocks noGrp="1"/>
          </p:cNvSpPr>
          <p:nvPr>
            <p:ph type="ftr" sz="quarter" idx="11"/>
          </p:nvPr>
        </p:nvSpPr>
        <p:spPr/>
        <p:txBody>
          <a:bodyPr/>
          <a:lstStyle>
            <a:lvl1pPr>
              <a:defRPr/>
            </a:lvl1pPr>
          </a:lstStyle>
          <a:p>
            <a:endParaRPr lang="en-CA"/>
          </a:p>
        </p:txBody>
      </p:sp>
      <p:sp>
        <p:nvSpPr>
          <p:cNvPr id="6" name="Slide Number Placeholder 5"/>
          <p:cNvSpPr>
            <a:spLocks noGrp="1"/>
          </p:cNvSpPr>
          <p:nvPr>
            <p:ph type="sldNum" sz="quarter" idx="12"/>
          </p:nvPr>
        </p:nvSpPr>
        <p:spPr/>
        <p:txBody>
          <a:bodyPr/>
          <a:lstStyle>
            <a:lvl1pPr>
              <a:defRPr/>
            </a:lvl1pPr>
          </a:lstStyle>
          <a:p>
            <a:fld id="{8B6F6009-AE1E-48AF-9C0F-4E7764D4DB14}" type="slidenum">
              <a:rPr lang="en-CA" smtClean="0"/>
              <a:pPr/>
              <a:t>‹#›</a:t>
            </a:fld>
            <a:endParaRPr lang="en-C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EAC28936-BAD3-4771-A2E7-D0C0589AF440}" type="datetimeFigureOut">
              <a:rPr lang="en-CA" smtClean="0"/>
              <a:pPr/>
              <a:t>29/10/2012</a:t>
            </a:fld>
            <a:endParaRPr lang="en-CA"/>
          </a:p>
        </p:txBody>
      </p:sp>
      <p:sp>
        <p:nvSpPr>
          <p:cNvPr id="5" name="Footer Placeholder 4"/>
          <p:cNvSpPr>
            <a:spLocks noGrp="1"/>
          </p:cNvSpPr>
          <p:nvPr>
            <p:ph type="ftr" sz="quarter" idx="11"/>
          </p:nvPr>
        </p:nvSpPr>
        <p:spPr/>
        <p:txBody>
          <a:bodyPr/>
          <a:lstStyle>
            <a:lvl1pPr>
              <a:defRPr/>
            </a:lvl1pPr>
          </a:lstStyle>
          <a:p>
            <a:endParaRPr lang="en-CA"/>
          </a:p>
        </p:txBody>
      </p:sp>
      <p:sp>
        <p:nvSpPr>
          <p:cNvPr id="6" name="Slide Number Placeholder 5"/>
          <p:cNvSpPr>
            <a:spLocks noGrp="1"/>
          </p:cNvSpPr>
          <p:nvPr>
            <p:ph type="sldNum" sz="quarter" idx="12"/>
          </p:nvPr>
        </p:nvSpPr>
        <p:spPr/>
        <p:txBody>
          <a:bodyPr/>
          <a:lstStyle>
            <a:lvl1pPr>
              <a:defRPr/>
            </a:lvl1pPr>
          </a:lstStyle>
          <a:p>
            <a:fld id="{8B6F6009-AE1E-48AF-9C0F-4E7764D4DB14}" type="slidenum">
              <a:rPr lang="en-CA" smtClean="0"/>
              <a:pPr/>
              <a:t>‹#›</a:t>
            </a:fld>
            <a:endParaRPr lang="en-C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Date Placeholder 4"/>
          <p:cNvSpPr>
            <a:spLocks noGrp="1"/>
          </p:cNvSpPr>
          <p:nvPr>
            <p:ph type="dt" sz="half" idx="10"/>
          </p:nvPr>
        </p:nvSpPr>
        <p:spPr/>
        <p:txBody>
          <a:bodyPr/>
          <a:lstStyle>
            <a:lvl1pPr>
              <a:defRPr/>
            </a:lvl1pPr>
          </a:lstStyle>
          <a:p>
            <a:fld id="{EAC28936-BAD3-4771-A2E7-D0C0589AF440}" type="datetimeFigureOut">
              <a:rPr lang="en-CA" smtClean="0"/>
              <a:pPr/>
              <a:t>29/10/2012</a:t>
            </a:fld>
            <a:endParaRPr lang="en-CA"/>
          </a:p>
        </p:txBody>
      </p:sp>
      <p:sp>
        <p:nvSpPr>
          <p:cNvPr id="6" name="Footer Placeholder 5"/>
          <p:cNvSpPr>
            <a:spLocks noGrp="1"/>
          </p:cNvSpPr>
          <p:nvPr>
            <p:ph type="ftr" sz="quarter" idx="11"/>
          </p:nvPr>
        </p:nvSpPr>
        <p:spPr/>
        <p:txBody>
          <a:bodyPr/>
          <a:lstStyle>
            <a:lvl1pPr>
              <a:defRPr/>
            </a:lvl1pPr>
          </a:lstStyle>
          <a:p>
            <a:endParaRPr lang="en-CA"/>
          </a:p>
        </p:txBody>
      </p:sp>
      <p:sp>
        <p:nvSpPr>
          <p:cNvPr id="7" name="Slide Number Placeholder 6"/>
          <p:cNvSpPr>
            <a:spLocks noGrp="1"/>
          </p:cNvSpPr>
          <p:nvPr>
            <p:ph type="sldNum" sz="quarter" idx="12"/>
          </p:nvPr>
        </p:nvSpPr>
        <p:spPr/>
        <p:txBody>
          <a:bodyPr/>
          <a:lstStyle>
            <a:lvl1pPr>
              <a:defRPr/>
            </a:lvl1pPr>
          </a:lstStyle>
          <a:p>
            <a:fld id="{8B6F6009-AE1E-48AF-9C0F-4E7764D4DB14}" type="slidenum">
              <a:rPr lang="en-CA" smtClean="0"/>
              <a:pPr/>
              <a:t>‹#›</a:t>
            </a:fld>
            <a:endParaRPr lang="en-C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Date Placeholder 6"/>
          <p:cNvSpPr>
            <a:spLocks noGrp="1"/>
          </p:cNvSpPr>
          <p:nvPr>
            <p:ph type="dt" sz="half" idx="10"/>
          </p:nvPr>
        </p:nvSpPr>
        <p:spPr/>
        <p:txBody>
          <a:bodyPr/>
          <a:lstStyle>
            <a:lvl1pPr>
              <a:defRPr/>
            </a:lvl1pPr>
          </a:lstStyle>
          <a:p>
            <a:fld id="{EAC28936-BAD3-4771-A2E7-D0C0589AF440}" type="datetimeFigureOut">
              <a:rPr lang="en-CA" smtClean="0"/>
              <a:pPr/>
              <a:t>29/10/2012</a:t>
            </a:fld>
            <a:endParaRPr lang="en-CA"/>
          </a:p>
        </p:txBody>
      </p:sp>
      <p:sp>
        <p:nvSpPr>
          <p:cNvPr id="8" name="Footer Placeholder 7"/>
          <p:cNvSpPr>
            <a:spLocks noGrp="1"/>
          </p:cNvSpPr>
          <p:nvPr>
            <p:ph type="ftr" sz="quarter" idx="11"/>
          </p:nvPr>
        </p:nvSpPr>
        <p:spPr/>
        <p:txBody>
          <a:bodyPr/>
          <a:lstStyle>
            <a:lvl1pPr>
              <a:defRPr/>
            </a:lvl1pPr>
          </a:lstStyle>
          <a:p>
            <a:endParaRPr lang="en-CA"/>
          </a:p>
        </p:txBody>
      </p:sp>
      <p:sp>
        <p:nvSpPr>
          <p:cNvPr id="9" name="Slide Number Placeholder 8"/>
          <p:cNvSpPr>
            <a:spLocks noGrp="1"/>
          </p:cNvSpPr>
          <p:nvPr>
            <p:ph type="sldNum" sz="quarter" idx="12"/>
          </p:nvPr>
        </p:nvSpPr>
        <p:spPr/>
        <p:txBody>
          <a:bodyPr/>
          <a:lstStyle>
            <a:lvl1pPr>
              <a:defRPr/>
            </a:lvl1pPr>
          </a:lstStyle>
          <a:p>
            <a:fld id="{8B6F6009-AE1E-48AF-9C0F-4E7764D4DB14}" type="slidenum">
              <a:rPr lang="en-CA" smtClean="0"/>
              <a:pPr/>
              <a:t>‹#›</a:t>
            </a:fld>
            <a:endParaRPr lang="en-C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Date Placeholder 2"/>
          <p:cNvSpPr>
            <a:spLocks noGrp="1"/>
          </p:cNvSpPr>
          <p:nvPr>
            <p:ph type="dt" sz="half" idx="10"/>
          </p:nvPr>
        </p:nvSpPr>
        <p:spPr/>
        <p:txBody>
          <a:bodyPr/>
          <a:lstStyle>
            <a:lvl1pPr>
              <a:defRPr/>
            </a:lvl1pPr>
          </a:lstStyle>
          <a:p>
            <a:fld id="{EAC28936-BAD3-4771-A2E7-D0C0589AF440}" type="datetimeFigureOut">
              <a:rPr lang="en-CA" smtClean="0"/>
              <a:pPr/>
              <a:t>29/10/2012</a:t>
            </a:fld>
            <a:endParaRPr lang="en-CA"/>
          </a:p>
        </p:txBody>
      </p:sp>
      <p:sp>
        <p:nvSpPr>
          <p:cNvPr id="4" name="Footer Placeholder 3"/>
          <p:cNvSpPr>
            <a:spLocks noGrp="1"/>
          </p:cNvSpPr>
          <p:nvPr>
            <p:ph type="ftr" sz="quarter" idx="11"/>
          </p:nvPr>
        </p:nvSpPr>
        <p:spPr/>
        <p:txBody>
          <a:bodyPr/>
          <a:lstStyle>
            <a:lvl1pPr>
              <a:defRPr/>
            </a:lvl1pPr>
          </a:lstStyle>
          <a:p>
            <a:endParaRPr lang="en-CA"/>
          </a:p>
        </p:txBody>
      </p:sp>
      <p:sp>
        <p:nvSpPr>
          <p:cNvPr id="5" name="Slide Number Placeholder 4"/>
          <p:cNvSpPr>
            <a:spLocks noGrp="1"/>
          </p:cNvSpPr>
          <p:nvPr>
            <p:ph type="sldNum" sz="quarter" idx="12"/>
          </p:nvPr>
        </p:nvSpPr>
        <p:spPr/>
        <p:txBody>
          <a:bodyPr/>
          <a:lstStyle>
            <a:lvl1pPr>
              <a:defRPr/>
            </a:lvl1pPr>
          </a:lstStyle>
          <a:p>
            <a:fld id="{8B6F6009-AE1E-48AF-9C0F-4E7764D4DB14}" type="slidenum">
              <a:rPr lang="en-CA" smtClean="0"/>
              <a:pPr/>
              <a:t>‹#›</a:t>
            </a:fld>
            <a:endParaRPr lang="en-C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EAC28936-BAD3-4771-A2E7-D0C0589AF440}" type="datetimeFigureOut">
              <a:rPr lang="en-CA" smtClean="0"/>
              <a:pPr/>
              <a:t>29/10/2012</a:t>
            </a:fld>
            <a:endParaRPr lang="en-CA"/>
          </a:p>
        </p:txBody>
      </p:sp>
      <p:sp>
        <p:nvSpPr>
          <p:cNvPr id="3" name="Footer Placeholder 2"/>
          <p:cNvSpPr>
            <a:spLocks noGrp="1"/>
          </p:cNvSpPr>
          <p:nvPr>
            <p:ph type="ftr" sz="quarter" idx="11"/>
          </p:nvPr>
        </p:nvSpPr>
        <p:spPr/>
        <p:txBody>
          <a:bodyPr/>
          <a:lstStyle>
            <a:lvl1pPr>
              <a:defRPr/>
            </a:lvl1pPr>
          </a:lstStyle>
          <a:p>
            <a:endParaRPr lang="en-CA"/>
          </a:p>
        </p:txBody>
      </p:sp>
      <p:sp>
        <p:nvSpPr>
          <p:cNvPr id="4" name="Slide Number Placeholder 3"/>
          <p:cNvSpPr>
            <a:spLocks noGrp="1"/>
          </p:cNvSpPr>
          <p:nvPr>
            <p:ph type="sldNum" sz="quarter" idx="12"/>
          </p:nvPr>
        </p:nvSpPr>
        <p:spPr/>
        <p:txBody>
          <a:bodyPr/>
          <a:lstStyle>
            <a:lvl1pPr>
              <a:defRPr/>
            </a:lvl1pPr>
          </a:lstStyle>
          <a:p>
            <a:fld id="{8B6F6009-AE1E-48AF-9C0F-4E7764D4DB14}" type="slidenum">
              <a:rPr lang="en-CA" smtClean="0"/>
              <a:pPr/>
              <a:t>‹#›</a:t>
            </a:fld>
            <a:endParaRPr lang="en-C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EAC28936-BAD3-4771-A2E7-D0C0589AF440}" type="datetimeFigureOut">
              <a:rPr lang="en-CA" smtClean="0"/>
              <a:pPr/>
              <a:t>29/10/2012</a:t>
            </a:fld>
            <a:endParaRPr lang="en-CA"/>
          </a:p>
        </p:txBody>
      </p:sp>
      <p:sp>
        <p:nvSpPr>
          <p:cNvPr id="6" name="Footer Placeholder 5"/>
          <p:cNvSpPr>
            <a:spLocks noGrp="1"/>
          </p:cNvSpPr>
          <p:nvPr>
            <p:ph type="ftr" sz="quarter" idx="11"/>
          </p:nvPr>
        </p:nvSpPr>
        <p:spPr/>
        <p:txBody>
          <a:bodyPr/>
          <a:lstStyle>
            <a:lvl1pPr>
              <a:defRPr/>
            </a:lvl1pPr>
          </a:lstStyle>
          <a:p>
            <a:endParaRPr lang="en-CA"/>
          </a:p>
        </p:txBody>
      </p:sp>
      <p:sp>
        <p:nvSpPr>
          <p:cNvPr id="7" name="Slide Number Placeholder 6"/>
          <p:cNvSpPr>
            <a:spLocks noGrp="1"/>
          </p:cNvSpPr>
          <p:nvPr>
            <p:ph type="sldNum" sz="quarter" idx="12"/>
          </p:nvPr>
        </p:nvSpPr>
        <p:spPr/>
        <p:txBody>
          <a:bodyPr/>
          <a:lstStyle>
            <a:lvl1pPr>
              <a:defRPr/>
            </a:lvl1pPr>
          </a:lstStyle>
          <a:p>
            <a:fld id="{8B6F6009-AE1E-48AF-9C0F-4E7764D4DB14}" type="slidenum">
              <a:rPr lang="en-CA" smtClean="0"/>
              <a:pPr/>
              <a:t>‹#›</a:t>
            </a:fld>
            <a:endParaRPr lang="en-C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C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EAC28936-BAD3-4771-A2E7-D0C0589AF440}" type="datetimeFigureOut">
              <a:rPr lang="en-CA" smtClean="0"/>
              <a:pPr/>
              <a:t>29/10/2012</a:t>
            </a:fld>
            <a:endParaRPr lang="en-CA"/>
          </a:p>
        </p:txBody>
      </p:sp>
      <p:sp>
        <p:nvSpPr>
          <p:cNvPr id="6" name="Footer Placeholder 5"/>
          <p:cNvSpPr>
            <a:spLocks noGrp="1"/>
          </p:cNvSpPr>
          <p:nvPr>
            <p:ph type="ftr" sz="quarter" idx="11"/>
          </p:nvPr>
        </p:nvSpPr>
        <p:spPr/>
        <p:txBody>
          <a:bodyPr/>
          <a:lstStyle>
            <a:lvl1pPr>
              <a:defRPr/>
            </a:lvl1pPr>
          </a:lstStyle>
          <a:p>
            <a:endParaRPr lang="en-CA"/>
          </a:p>
        </p:txBody>
      </p:sp>
      <p:sp>
        <p:nvSpPr>
          <p:cNvPr id="7" name="Slide Number Placeholder 6"/>
          <p:cNvSpPr>
            <a:spLocks noGrp="1"/>
          </p:cNvSpPr>
          <p:nvPr>
            <p:ph type="sldNum" sz="quarter" idx="12"/>
          </p:nvPr>
        </p:nvSpPr>
        <p:spPr/>
        <p:txBody>
          <a:bodyPr/>
          <a:lstStyle>
            <a:lvl1pPr>
              <a:defRPr/>
            </a:lvl1pPr>
          </a:lstStyle>
          <a:p>
            <a:fld id="{8B6F6009-AE1E-48AF-9C0F-4E7764D4DB14}" type="slidenum">
              <a:rPr lang="en-CA" smtClean="0"/>
              <a:pPr/>
              <a:t>‹#›</a:t>
            </a:fld>
            <a:endParaRPr lang="en-C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2" name="Group 2"/>
          <p:cNvGrpSpPr>
            <a:grpSpLocks/>
          </p:cNvGrpSpPr>
          <p:nvPr/>
        </p:nvGrpSpPr>
        <p:grpSpPr bwMode="auto">
          <a:xfrm>
            <a:off x="228600" y="152400"/>
            <a:ext cx="1371600" cy="6553200"/>
            <a:chOff x="144" y="96"/>
            <a:chExt cx="864" cy="4128"/>
          </a:xfrm>
        </p:grpSpPr>
        <p:pic>
          <p:nvPicPr>
            <p:cNvPr id="60419" name="Picture 3" descr="NSTUcol"/>
            <p:cNvPicPr>
              <a:picLocks noChangeAspect="1" noChangeArrowheads="1"/>
            </p:cNvPicPr>
            <p:nvPr/>
          </p:nvPicPr>
          <p:blipFill>
            <a:blip r:embed="rId14" cstate="print"/>
            <a:srcRect/>
            <a:stretch>
              <a:fillRect/>
            </a:stretch>
          </p:blipFill>
          <p:spPr bwMode="auto">
            <a:xfrm>
              <a:off x="144" y="96"/>
              <a:ext cx="864" cy="828"/>
            </a:xfrm>
            <a:prstGeom prst="rect">
              <a:avLst/>
            </a:prstGeom>
            <a:noFill/>
          </p:spPr>
        </p:pic>
        <p:sp>
          <p:nvSpPr>
            <p:cNvPr id="60420" name="Line 4"/>
            <p:cNvSpPr>
              <a:spLocks noChangeShapeType="1"/>
            </p:cNvSpPr>
            <p:nvPr/>
          </p:nvSpPr>
          <p:spPr bwMode="auto">
            <a:xfrm>
              <a:off x="144" y="1104"/>
              <a:ext cx="0" cy="2928"/>
            </a:xfrm>
            <a:prstGeom prst="line">
              <a:avLst/>
            </a:prstGeom>
            <a:noFill/>
            <a:ln w="38100">
              <a:solidFill>
                <a:schemeClr val="accent2"/>
              </a:solidFill>
              <a:round/>
              <a:headEnd/>
              <a:tailEnd/>
            </a:ln>
            <a:effectLst/>
          </p:spPr>
          <p:txBody>
            <a:bodyPr/>
            <a:lstStyle/>
            <a:p>
              <a:endParaRPr lang="en-CA"/>
            </a:p>
          </p:txBody>
        </p:sp>
        <p:sp>
          <p:nvSpPr>
            <p:cNvPr id="60421" name="Line 5"/>
            <p:cNvSpPr>
              <a:spLocks noChangeShapeType="1"/>
            </p:cNvSpPr>
            <p:nvPr/>
          </p:nvSpPr>
          <p:spPr bwMode="auto">
            <a:xfrm>
              <a:off x="240" y="912"/>
              <a:ext cx="0" cy="3072"/>
            </a:xfrm>
            <a:prstGeom prst="line">
              <a:avLst/>
            </a:prstGeom>
            <a:noFill/>
            <a:ln w="38100">
              <a:solidFill>
                <a:srgbClr val="FF0000"/>
              </a:solidFill>
              <a:round/>
              <a:headEnd/>
              <a:tailEnd/>
            </a:ln>
            <a:effectLst/>
          </p:spPr>
          <p:txBody>
            <a:bodyPr/>
            <a:lstStyle/>
            <a:p>
              <a:endParaRPr lang="en-CA"/>
            </a:p>
          </p:txBody>
        </p:sp>
        <p:sp>
          <p:nvSpPr>
            <p:cNvPr id="60422" name="Line 6"/>
            <p:cNvSpPr>
              <a:spLocks noChangeShapeType="1"/>
            </p:cNvSpPr>
            <p:nvPr/>
          </p:nvSpPr>
          <p:spPr bwMode="auto">
            <a:xfrm>
              <a:off x="336" y="1296"/>
              <a:ext cx="0" cy="2928"/>
            </a:xfrm>
            <a:prstGeom prst="line">
              <a:avLst/>
            </a:prstGeom>
            <a:noFill/>
            <a:ln w="38100">
              <a:solidFill>
                <a:schemeClr val="accent2"/>
              </a:solidFill>
              <a:round/>
              <a:headEnd/>
              <a:tailEnd/>
            </a:ln>
            <a:effectLst/>
          </p:spPr>
          <p:txBody>
            <a:bodyPr/>
            <a:lstStyle/>
            <a:p>
              <a:endParaRPr lang="en-CA"/>
            </a:p>
          </p:txBody>
        </p:sp>
      </p:grpSp>
      <p:sp>
        <p:nvSpPr>
          <p:cNvPr id="60423" name="Rectangle 7"/>
          <p:cNvSpPr>
            <a:spLocks noGrp="1" noChangeArrowheads="1"/>
          </p:cNvSpPr>
          <p:nvPr>
            <p:ph type="title"/>
          </p:nvPr>
        </p:nvSpPr>
        <p:spPr bwMode="auto">
          <a:xfrm>
            <a:off x="685800" y="609600"/>
            <a:ext cx="77724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60424" name="Rectangle 8"/>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60425" name="Rectangle 9"/>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fld id="{EAC28936-BAD3-4771-A2E7-D0C0589AF440}" type="datetimeFigureOut">
              <a:rPr lang="en-CA" smtClean="0"/>
              <a:pPr/>
              <a:t>29/10/2012</a:t>
            </a:fld>
            <a:endParaRPr lang="en-CA"/>
          </a:p>
        </p:txBody>
      </p:sp>
      <p:sp>
        <p:nvSpPr>
          <p:cNvPr id="60426" name="Rectangle 10"/>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CA"/>
          </a:p>
        </p:txBody>
      </p:sp>
      <p:sp>
        <p:nvSpPr>
          <p:cNvPr id="60427" name="Rectangle 11"/>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8B6F6009-AE1E-48AF-9C0F-4E7764D4DB14}" type="slidenum">
              <a:rPr lang="en-CA" smtClean="0"/>
              <a:pPr/>
              <a:t>‹#›</a:t>
            </a:fld>
            <a:endParaRPr lang="en-CA"/>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Times New Roman" pitchFamily="18" charset="0"/>
        </a:defRPr>
      </a:lvl2pPr>
      <a:lvl3pPr algn="ctr" rtl="0" eaLnBrk="1" fontAlgn="base" hangingPunct="1">
        <a:spcBef>
          <a:spcPct val="0"/>
        </a:spcBef>
        <a:spcAft>
          <a:spcPct val="0"/>
        </a:spcAft>
        <a:defRPr sz="4400">
          <a:solidFill>
            <a:schemeClr val="tx2"/>
          </a:solidFill>
          <a:latin typeface="Times New Roman" pitchFamily="18" charset="0"/>
        </a:defRPr>
      </a:lvl3pPr>
      <a:lvl4pPr algn="ctr" rtl="0" eaLnBrk="1" fontAlgn="base" hangingPunct="1">
        <a:spcBef>
          <a:spcPct val="0"/>
        </a:spcBef>
        <a:spcAft>
          <a:spcPct val="0"/>
        </a:spcAft>
        <a:defRPr sz="4400">
          <a:solidFill>
            <a:schemeClr val="tx2"/>
          </a:solidFill>
          <a:latin typeface="Times New Roman" pitchFamily="18" charset="0"/>
        </a:defRPr>
      </a:lvl4pPr>
      <a:lvl5pPr algn="ctr" rtl="0" eaLnBrk="1" fontAlgn="base" hangingPunct="1">
        <a:spcBef>
          <a:spcPct val="0"/>
        </a:spcBef>
        <a:spcAft>
          <a:spcPct val="0"/>
        </a:spcAft>
        <a:defRPr sz="4400">
          <a:solidFill>
            <a:schemeClr val="tx2"/>
          </a:solidFill>
          <a:latin typeface="Times New Roman" pitchFamily="18" charset="0"/>
        </a:defRPr>
      </a:lvl5pPr>
      <a:lvl6pPr marL="457200" algn="ctr" rtl="0" eaLnBrk="1" fontAlgn="base" hangingPunct="1">
        <a:spcBef>
          <a:spcPct val="0"/>
        </a:spcBef>
        <a:spcAft>
          <a:spcPct val="0"/>
        </a:spcAft>
        <a:defRPr sz="4400">
          <a:solidFill>
            <a:schemeClr val="tx2"/>
          </a:solidFill>
          <a:latin typeface="Times New Roman" pitchFamily="18" charset="0"/>
        </a:defRPr>
      </a:lvl6pPr>
      <a:lvl7pPr marL="914400" algn="ctr" rtl="0" eaLnBrk="1" fontAlgn="base" hangingPunct="1">
        <a:spcBef>
          <a:spcPct val="0"/>
        </a:spcBef>
        <a:spcAft>
          <a:spcPct val="0"/>
        </a:spcAft>
        <a:defRPr sz="4400">
          <a:solidFill>
            <a:schemeClr val="tx2"/>
          </a:solidFill>
          <a:latin typeface="Times New Roman" pitchFamily="18" charset="0"/>
        </a:defRPr>
      </a:lvl7pPr>
      <a:lvl8pPr marL="1371600" algn="ctr" rtl="0" eaLnBrk="1" fontAlgn="base" hangingPunct="1">
        <a:spcBef>
          <a:spcPct val="0"/>
        </a:spcBef>
        <a:spcAft>
          <a:spcPct val="0"/>
        </a:spcAft>
        <a:defRPr sz="4400">
          <a:solidFill>
            <a:schemeClr val="tx2"/>
          </a:solidFill>
          <a:latin typeface="Times New Roman" pitchFamily="18" charset="0"/>
        </a:defRPr>
      </a:lvl8pPr>
      <a:lvl9pPr marL="1828800" algn="ctr" rtl="0" eaLnBrk="1" fontAlgn="base" hangingPunct="1">
        <a:spcBef>
          <a:spcPct val="0"/>
        </a:spcBef>
        <a:spcAft>
          <a:spcPct val="0"/>
        </a:spcAft>
        <a:defRPr sz="44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CA" dirty="0" smtClean="0"/>
              <a:t>Parliamentary Procedure</a:t>
            </a:r>
            <a:endParaRPr lang="en-CA" dirty="0"/>
          </a:p>
        </p:txBody>
      </p:sp>
      <p:sp>
        <p:nvSpPr>
          <p:cNvPr id="3" name="Subtitle 2"/>
          <p:cNvSpPr>
            <a:spLocks noGrp="1"/>
          </p:cNvSpPr>
          <p:nvPr>
            <p:ph type="subTitle" idx="1"/>
          </p:nvPr>
        </p:nvSpPr>
        <p:spPr/>
        <p:txBody>
          <a:bodyPr/>
          <a:lstStyle/>
          <a:p>
            <a:r>
              <a:rPr lang="en-CA" dirty="0" smtClean="0"/>
              <a:t>The Short Course</a:t>
            </a:r>
          </a:p>
          <a:p>
            <a:r>
              <a:rPr lang="en-CA" dirty="0" smtClean="0"/>
              <a:t>NSTU </a:t>
            </a:r>
            <a:endParaRPr lang="en-CA" dirty="0" smtClean="0"/>
          </a:p>
          <a:p>
            <a:r>
              <a:rPr lang="en-CA" dirty="0" smtClean="0"/>
              <a:t>2012-13</a:t>
            </a:r>
            <a:endParaRPr lang="en-CA"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Procedural Motions</a:t>
            </a:r>
            <a:endParaRPr lang="en-CA" dirty="0"/>
          </a:p>
        </p:txBody>
      </p:sp>
      <p:sp>
        <p:nvSpPr>
          <p:cNvPr id="3" name="Content Placeholder 2"/>
          <p:cNvSpPr>
            <a:spLocks noGrp="1"/>
          </p:cNvSpPr>
          <p:nvPr>
            <p:ph idx="1"/>
          </p:nvPr>
        </p:nvSpPr>
        <p:spPr/>
        <p:txBody>
          <a:bodyPr>
            <a:normAutofit fontScale="77500" lnSpcReduction="20000"/>
          </a:bodyPr>
          <a:lstStyle/>
          <a:p>
            <a:r>
              <a:rPr lang="en-CA" dirty="0" smtClean="0"/>
              <a:t>Three guiding principles</a:t>
            </a:r>
          </a:p>
          <a:p>
            <a:pPr lvl="1"/>
            <a:r>
              <a:rPr lang="en-CA" dirty="0"/>
              <a:t>During the meeting in which the assembly has decided a question, the same question cannot be brought up again, except through special procedures that imply an unusual circumstance.</a:t>
            </a:r>
          </a:p>
          <a:p>
            <a:pPr lvl="1"/>
            <a:r>
              <a:rPr lang="en-CA" dirty="0"/>
              <a:t>While a question is temporarily disposed of but is not finally settled, no similar or conflicting motion whose adoption would restrict the assembly in acting on the first question can be introduced.</a:t>
            </a:r>
          </a:p>
          <a:p>
            <a:pPr lvl="1"/>
            <a:r>
              <a:rPr lang="en-CA" dirty="0"/>
              <a:t>To change what the assembly has adopted requires something more (in the way of a vote or previous notice to the members) than was necessary to adopt it in the first place.</a:t>
            </a:r>
          </a:p>
          <a:p>
            <a:endParaRPr lang="en-CA"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smtClean="0"/>
              <a:t>Procedural Motions</a:t>
            </a:r>
            <a:br>
              <a:rPr lang="en-CA" dirty="0" smtClean="0"/>
            </a:br>
            <a:r>
              <a:rPr lang="en-CA" b="1" i="1" dirty="0" smtClean="0">
                <a:solidFill>
                  <a:srgbClr val="FF0000"/>
                </a:solidFill>
                <a:effectLst>
                  <a:outerShdw blurRad="38100" dist="38100" dir="2700000" algn="tl">
                    <a:srgbClr val="000000">
                      <a:alpha val="43137"/>
                    </a:srgbClr>
                  </a:outerShdw>
                </a:effectLst>
              </a:rPr>
              <a:t>Postpone/Table Indefinitely</a:t>
            </a:r>
            <a:endParaRPr lang="en-CA" b="1" i="1" dirty="0">
              <a:solidFill>
                <a:srgbClr val="FF000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lstStyle/>
          <a:p>
            <a:r>
              <a:rPr lang="en-CA" b="1" dirty="0"/>
              <a:t>Postpone Indefinitely</a:t>
            </a:r>
            <a:r>
              <a:rPr lang="en-CA" dirty="0"/>
              <a:t> is a motion enabling the assembly to decline to take a position on the main question. Its adoption kills the main motion for the duration of the session and avoids a direct vote on the question. </a:t>
            </a:r>
          </a:p>
          <a:p>
            <a:pPr lvl="1"/>
            <a:r>
              <a:rPr lang="en-CA" dirty="0"/>
              <a:t>Applies only to a main </a:t>
            </a:r>
            <a:r>
              <a:rPr lang="en-CA" dirty="0" smtClean="0"/>
              <a:t>motion</a:t>
            </a:r>
          </a:p>
          <a:p>
            <a:pPr lvl="1"/>
            <a:r>
              <a:rPr lang="en-CA" dirty="0" smtClean="0"/>
              <a:t>Requires a </a:t>
            </a:r>
            <a:r>
              <a:rPr lang="en-CA" i="1" dirty="0" smtClean="0"/>
              <a:t>second</a:t>
            </a:r>
            <a:endParaRPr lang="en-CA" dirty="0"/>
          </a:p>
          <a:p>
            <a:pPr lvl="1"/>
            <a:r>
              <a:rPr lang="en-CA" dirty="0"/>
              <a:t>Requires a majority vote</a:t>
            </a:r>
          </a:p>
          <a:p>
            <a:endParaRPr lang="en-CA"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smtClean="0"/>
              <a:t>Procedural Motions</a:t>
            </a:r>
            <a:br>
              <a:rPr lang="en-CA" dirty="0" smtClean="0"/>
            </a:br>
            <a:r>
              <a:rPr lang="en-CA" b="1" i="1" dirty="0" smtClean="0">
                <a:solidFill>
                  <a:srgbClr val="FF0000"/>
                </a:solidFill>
                <a:effectLst>
                  <a:outerShdw blurRad="38100" dist="38100" dir="2700000" algn="tl">
                    <a:srgbClr val="000000">
                      <a:alpha val="43137"/>
                    </a:srgbClr>
                  </a:outerShdw>
                </a:effectLst>
              </a:rPr>
              <a:t>Postpone/Table to a Time</a:t>
            </a:r>
            <a:endParaRPr lang="en-CA" b="1" i="1" dirty="0">
              <a:solidFill>
                <a:srgbClr val="FF000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fontScale="77500" lnSpcReduction="20000"/>
          </a:bodyPr>
          <a:lstStyle/>
          <a:p>
            <a:r>
              <a:rPr lang="en-CA" b="1" dirty="0"/>
              <a:t>Postpone to a Certain Time</a:t>
            </a:r>
            <a:r>
              <a:rPr lang="en-CA" dirty="0"/>
              <a:t> enables the assembly to delay consideration to a later time.</a:t>
            </a:r>
          </a:p>
          <a:p>
            <a:pPr lvl="1"/>
            <a:r>
              <a:rPr lang="en-CA" dirty="0"/>
              <a:t>This motion takes precedence over the main motion and any amendments</a:t>
            </a:r>
          </a:p>
          <a:p>
            <a:pPr lvl="1"/>
            <a:r>
              <a:rPr lang="en-CA" dirty="0"/>
              <a:t>Requires a second</a:t>
            </a:r>
          </a:p>
          <a:p>
            <a:pPr lvl="1"/>
            <a:r>
              <a:rPr lang="en-CA" dirty="0"/>
              <a:t>Debate is limited in that it must not go into the merits of the main question (“</a:t>
            </a:r>
            <a:r>
              <a:rPr lang="en-CA" i="1" dirty="0"/>
              <a:t>any more than is necessary to enable the assembly to decide whether the main question should be postponed and to what time</a:t>
            </a:r>
            <a:r>
              <a:rPr lang="en-CA" dirty="0"/>
              <a:t>”).</a:t>
            </a:r>
          </a:p>
          <a:p>
            <a:pPr lvl="1"/>
            <a:r>
              <a:rPr lang="en-CA" dirty="0"/>
              <a:t>Amendable with respect to time.</a:t>
            </a:r>
          </a:p>
          <a:p>
            <a:pPr lvl="1"/>
            <a:r>
              <a:rPr lang="en-CA" dirty="0"/>
              <a:t>The motion cannot be applied to a group of motions, procedures or reports. In the case of the latter, each report can be postponed separately</a:t>
            </a:r>
            <a:r>
              <a:rPr lang="en-CA" dirty="0" smtClean="0"/>
              <a:t>.</a:t>
            </a:r>
            <a:endParaRPr lang="en-CA"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smtClean="0"/>
              <a:t>Procedural Motions</a:t>
            </a:r>
            <a:br>
              <a:rPr lang="en-CA" dirty="0" smtClean="0"/>
            </a:br>
            <a:r>
              <a:rPr lang="en-CA" b="1" i="1" dirty="0" smtClean="0">
                <a:solidFill>
                  <a:srgbClr val="FF0000"/>
                </a:solidFill>
                <a:effectLst>
                  <a:outerShdw blurRad="38100" dist="38100" dir="2700000" algn="tl">
                    <a:srgbClr val="000000">
                      <a:alpha val="43137"/>
                    </a:srgbClr>
                  </a:outerShdw>
                </a:effectLst>
              </a:rPr>
              <a:t>Refer</a:t>
            </a:r>
            <a:endParaRPr lang="en-CA" b="1" i="1" dirty="0">
              <a:solidFill>
                <a:srgbClr val="FF000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lstStyle/>
          <a:p>
            <a:r>
              <a:rPr lang="en-CA" dirty="0" smtClean="0"/>
              <a:t>Used to send a pending question to a relatively small group of selected persons such as a committee so that the question may be carefully investigated and put into better condition for the assembly to consider.</a:t>
            </a:r>
          </a:p>
          <a:p>
            <a:r>
              <a:rPr lang="en-CA" dirty="0" smtClean="0"/>
              <a:t>Requires a </a:t>
            </a:r>
            <a:r>
              <a:rPr lang="en-CA" i="1" dirty="0" smtClean="0"/>
              <a:t>second</a:t>
            </a:r>
          </a:p>
          <a:p>
            <a:r>
              <a:rPr lang="en-CA" dirty="0" smtClean="0"/>
              <a:t>Requires majority vote.</a:t>
            </a:r>
          </a:p>
          <a:p>
            <a:pPr>
              <a:buNone/>
            </a:pPr>
            <a:endParaRPr lang="en-CA"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smtClean="0"/>
              <a:t>Procedural Motions</a:t>
            </a:r>
            <a:br>
              <a:rPr lang="en-CA" dirty="0" smtClean="0"/>
            </a:br>
            <a:r>
              <a:rPr lang="en-CA" b="1" dirty="0" smtClean="0">
                <a:solidFill>
                  <a:srgbClr val="FF0000"/>
                </a:solidFill>
                <a:effectLst>
                  <a:outerShdw blurRad="38100" dist="38100" dir="2700000" algn="tl">
                    <a:srgbClr val="000000">
                      <a:alpha val="43137"/>
                    </a:srgbClr>
                  </a:outerShdw>
                </a:effectLst>
              </a:rPr>
              <a:t>Reconsider</a:t>
            </a:r>
            <a:endParaRPr lang="en-CA" b="1" dirty="0">
              <a:solidFill>
                <a:srgbClr val="FF000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fontScale="77500" lnSpcReduction="20000"/>
          </a:bodyPr>
          <a:lstStyle/>
          <a:p>
            <a:r>
              <a:rPr lang="en-CA" dirty="0" smtClean="0"/>
              <a:t>Reconsider – enables the assembly, within a limited time and without notice, to bring back for further consideration a motion which has already been voted on.</a:t>
            </a:r>
          </a:p>
          <a:p>
            <a:pPr lvl="1"/>
            <a:r>
              <a:rPr lang="en-CA" dirty="0" smtClean="0"/>
              <a:t>A motion to reconsider can only be </a:t>
            </a:r>
            <a:r>
              <a:rPr lang="en-CA" b="1" u="sng" dirty="0" smtClean="0"/>
              <a:t>made</a:t>
            </a:r>
            <a:r>
              <a:rPr lang="en-CA" dirty="0" smtClean="0"/>
              <a:t> by a member who voted with the prevailing side.</a:t>
            </a:r>
          </a:p>
          <a:p>
            <a:pPr lvl="1"/>
            <a:r>
              <a:rPr lang="en-CA" dirty="0" smtClean="0"/>
              <a:t>Requires a </a:t>
            </a:r>
            <a:r>
              <a:rPr lang="en-CA" i="1" dirty="0" smtClean="0"/>
              <a:t>second</a:t>
            </a:r>
          </a:p>
          <a:p>
            <a:pPr lvl="1"/>
            <a:r>
              <a:rPr lang="en-CA" dirty="0" smtClean="0"/>
              <a:t>A motion to reconsider must be made during the meeting at which the disposition of the motion was decided.</a:t>
            </a:r>
          </a:p>
          <a:p>
            <a:pPr lvl="1"/>
            <a:r>
              <a:rPr lang="en-CA" dirty="0" smtClean="0"/>
              <a:t>It is debatable.</a:t>
            </a:r>
          </a:p>
          <a:p>
            <a:pPr lvl="1"/>
            <a:r>
              <a:rPr lang="en-CA" dirty="0" smtClean="0"/>
              <a:t>Requires a majority vote regardless of the vote necessary to adopt the motion to be reconsidered.</a:t>
            </a:r>
          </a:p>
          <a:p>
            <a:pPr lvl="1"/>
            <a:r>
              <a:rPr lang="en-CA" dirty="0" smtClean="0"/>
              <a:t>The motion to reconsider cannot itself be reconsidered.</a:t>
            </a:r>
          </a:p>
          <a:p>
            <a:pPr>
              <a:buNone/>
            </a:pPr>
            <a:endParaRPr lang="en-CA"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Procedural Motions </a:t>
            </a:r>
            <a:br>
              <a:rPr lang="en-CA" dirty="0" smtClean="0"/>
            </a:br>
            <a:r>
              <a:rPr lang="en-US" dirty="0" smtClean="0">
                <a:solidFill>
                  <a:srgbClr val="FF0000"/>
                </a:solidFill>
                <a:effectLst>
                  <a:outerShdw blurRad="38100" dist="38100" dir="2700000" algn="tl">
                    <a:srgbClr val="000000">
                      <a:alpha val="43137"/>
                    </a:srgbClr>
                  </a:outerShdw>
                </a:effectLst>
              </a:rPr>
              <a:t>Rescind</a:t>
            </a:r>
            <a:endParaRPr lang="en-CA" dirty="0">
              <a:solidFill>
                <a:srgbClr val="FF000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683568" y="1844824"/>
            <a:ext cx="7772400" cy="4114800"/>
          </a:xfrm>
        </p:spPr>
        <p:txBody>
          <a:bodyPr/>
          <a:lstStyle/>
          <a:p>
            <a:r>
              <a:rPr lang="en-CA" dirty="0" smtClean="0"/>
              <a:t>the motion by which a previous action or order can be canceled or countermanded.</a:t>
            </a:r>
          </a:p>
          <a:p>
            <a:pPr lvl="1"/>
            <a:r>
              <a:rPr lang="en-CA" sz="2400" dirty="0" smtClean="0"/>
              <a:t>Can be applied to anything that has a continuing force and effect.</a:t>
            </a:r>
          </a:p>
          <a:p>
            <a:pPr lvl="1"/>
            <a:r>
              <a:rPr lang="en-CA" sz="2400" dirty="0" smtClean="0"/>
              <a:t>Requires a </a:t>
            </a:r>
            <a:r>
              <a:rPr lang="en-CA" sz="2400" i="1" dirty="0" smtClean="0"/>
              <a:t>second</a:t>
            </a:r>
          </a:p>
          <a:p>
            <a:pPr lvl="1"/>
            <a:r>
              <a:rPr lang="en-CA" sz="2400" dirty="0" smtClean="0"/>
              <a:t>Debatable – can debate the merits of the question which it is proposing to be rescinded.</a:t>
            </a:r>
          </a:p>
          <a:p>
            <a:pPr lvl="1"/>
            <a:r>
              <a:rPr lang="en-US" sz="2400" dirty="0" smtClean="0"/>
              <a:t>Amendable</a:t>
            </a:r>
          </a:p>
          <a:p>
            <a:pPr lvl="1"/>
            <a:r>
              <a:rPr lang="en-US" sz="2400" dirty="0" smtClean="0"/>
              <a:t>Requires 2/3 majority, unless </a:t>
            </a:r>
            <a:r>
              <a:rPr lang="en-US" sz="2400" i="1" dirty="0" smtClean="0"/>
              <a:t>notice of motion</a:t>
            </a:r>
            <a:r>
              <a:rPr lang="en-US" sz="2400" dirty="0" smtClean="0"/>
              <a:t> provided.</a:t>
            </a:r>
            <a:endParaRPr lang="en-CA" sz="2400" dirty="0" smtClean="0"/>
          </a:p>
          <a:p>
            <a:endParaRPr lang="en-CA"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Voting</a:t>
            </a:r>
            <a:endParaRPr lang="en-CA" dirty="0"/>
          </a:p>
        </p:txBody>
      </p:sp>
      <p:sp>
        <p:nvSpPr>
          <p:cNvPr id="3" name="Content Placeholder 2"/>
          <p:cNvSpPr>
            <a:spLocks noGrp="1"/>
          </p:cNvSpPr>
          <p:nvPr>
            <p:ph idx="1"/>
          </p:nvPr>
        </p:nvSpPr>
        <p:spPr/>
        <p:txBody>
          <a:bodyPr>
            <a:normAutofit fontScale="77500" lnSpcReduction="20000"/>
          </a:bodyPr>
          <a:lstStyle/>
          <a:p>
            <a:r>
              <a:rPr lang="en-CA" dirty="0" smtClean="0"/>
              <a:t>Voting on a motion is usually done by voice (“All those in favour please signify by saying ‘aye’ ... those opposed ‘nay’”)</a:t>
            </a:r>
          </a:p>
          <a:p>
            <a:pPr lvl="1"/>
            <a:r>
              <a:rPr lang="en-CA" dirty="0" smtClean="0"/>
              <a:t>The chair must always call for the negative vote, even if it appears the motion is carried overwhelmingly.</a:t>
            </a:r>
          </a:p>
          <a:p>
            <a:pPr lvl="1"/>
            <a:r>
              <a:rPr lang="en-CA" dirty="0" smtClean="0"/>
              <a:t>The chair should not call for abstentions as it is meaningless.</a:t>
            </a:r>
          </a:p>
          <a:p>
            <a:pPr lvl="1"/>
            <a:r>
              <a:rPr lang="en-CA" dirty="0" smtClean="0"/>
              <a:t>If the chair is a member of the assembly, he/she has the same voting right as any other member. However, the chair should protect his/her impartial position by voting only when his/her vote would affect the outcome.</a:t>
            </a:r>
          </a:p>
          <a:p>
            <a:r>
              <a:rPr lang="en-CA" dirty="0" smtClean="0"/>
              <a:t>Voting may be done by a show of hands where counting is practical</a:t>
            </a:r>
          </a:p>
          <a:p>
            <a:pPr>
              <a:buNone/>
            </a:pPr>
            <a:endParaRPr lang="en-CA"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Voting</a:t>
            </a:r>
            <a:br>
              <a:rPr lang="en-CA" dirty="0" smtClean="0"/>
            </a:br>
            <a:r>
              <a:rPr lang="en-CA" b="1" i="1" dirty="0" smtClean="0">
                <a:solidFill>
                  <a:srgbClr val="FF0000"/>
                </a:solidFill>
                <a:effectLst>
                  <a:outerShdw blurRad="38100" dist="38100" dir="2700000" algn="tl">
                    <a:srgbClr val="000000">
                      <a:alpha val="43137"/>
                    </a:srgbClr>
                  </a:outerShdw>
                </a:effectLst>
              </a:rPr>
              <a:t>Division</a:t>
            </a:r>
            <a:endParaRPr lang="en-CA" b="1" i="1" dirty="0">
              <a:solidFill>
                <a:srgbClr val="FF000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fontScale="77500" lnSpcReduction="20000"/>
          </a:bodyPr>
          <a:lstStyle/>
          <a:p>
            <a:r>
              <a:rPr lang="en-CA" dirty="0" smtClean="0"/>
              <a:t>A call for counting the votes for and against the motion</a:t>
            </a:r>
          </a:p>
          <a:p>
            <a:pPr lvl="1"/>
            <a:r>
              <a:rPr lang="en-CA" dirty="0" smtClean="0"/>
              <a:t>May be called by the chair if he/she is uncertain of the outcome.</a:t>
            </a:r>
          </a:p>
          <a:p>
            <a:pPr lvl="1"/>
            <a:r>
              <a:rPr lang="en-CA" dirty="0" smtClean="0"/>
              <a:t>Frequently conducted when a motion requires a 2/3 majority.</a:t>
            </a:r>
          </a:p>
          <a:p>
            <a:pPr lvl="1"/>
            <a:r>
              <a:rPr lang="en-CA" dirty="0" smtClean="0"/>
              <a:t>A member of the assembly may challenge the ruling of the chair concerning the results of the vote immediately after such an announcement by saying “</a:t>
            </a:r>
            <a:r>
              <a:rPr lang="en-CA" i="1" dirty="0" smtClean="0"/>
              <a:t>division</a:t>
            </a:r>
            <a:r>
              <a:rPr lang="en-CA" dirty="0" smtClean="0"/>
              <a:t>”.</a:t>
            </a:r>
          </a:p>
          <a:p>
            <a:pPr lvl="1"/>
            <a:r>
              <a:rPr lang="en-CA" dirty="0" smtClean="0"/>
              <a:t>Members are not required to vote the same way during the counting of a vote as during the voice or show of hands. “</a:t>
            </a:r>
            <a:r>
              <a:rPr lang="en-CA" i="1" dirty="0" smtClean="0"/>
              <a:t>In voting by any of these methods (including a counted rising vote), a member has the right to change his vote up to the time the result is finally announced</a:t>
            </a:r>
            <a:r>
              <a:rPr lang="en-CA" dirty="0" smtClean="0"/>
              <a:t>.”</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19672" y="548680"/>
            <a:ext cx="7340352" cy="1143000"/>
          </a:xfrm>
        </p:spPr>
        <p:txBody>
          <a:bodyPr/>
          <a:lstStyle/>
          <a:p>
            <a:r>
              <a:rPr lang="en-CA" dirty="0" smtClean="0"/>
              <a:t>Rules Governing Participation</a:t>
            </a:r>
            <a:endParaRPr lang="en-CA" dirty="0"/>
          </a:p>
        </p:txBody>
      </p:sp>
      <p:sp>
        <p:nvSpPr>
          <p:cNvPr id="3" name="Content Placeholder 2"/>
          <p:cNvSpPr>
            <a:spLocks noGrp="1"/>
          </p:cNvSpPr>
          <p:nvPr>
            <p:ph idx="1"/>
          </p:nvPr>
        </p:nvSpPr>
        <p:spPr/>
        <p:txBody>
          <a:bodyPr>
            <a:normAutofit fontScale="70000" lnSpcReduction="20000"/>
          </a:bodyPr>
          <a:lstStyle/>
          <a:p>
            <a:r>
              <a:rPr lang="en-CA" dirty="0" smtClean="0"/>
              <a:t>Debate concerning a topic should not take place unless a motion has been made and seconded. </a:t>
            </a:r>
          </a:p>
          <a:p>
            <a:r>
              <a:rPr lang="en-CA" dirty="0" smtClean="0"/>
              <a:t>Speaking to a motion</a:t>
            </a:r>
          </a:p>
          <a:p>
            <a:pPr lvl="1"/>
            <a:r>
              <a:rPr lang="en-CA" dirty="0" smtClean="0"/>
              <a:t>In order to speak to a motion, a member must be recognized by the chair.</a:t>
            </a:r>
          </a:p>
          <a:p>
            <a:pPr lvl="1"/>
            <a:r>
              <a:rPr lang="en-CA" dirty="0" smtClean="0"/>
              <a:t>The mover of the motion is entitled to speak to the motion first.</a:t>
            </a:r>
          </a:p>
          <a:p>
            <a:pPr lvl="1"/>
            <a:r>
              <a:rPr lang="en-CA" dirty="0" smtClean="0"/>
              <a:t>The speakers to a motion should alternate between opinions concerning the motion where possible and should declare at the beginning of their comments whether they are speaking in favour or in opposition to the motion.</a:t>
            </a:r>
          </a:p>
          <a:p>
            <a:pPr lvl="1"/>
            <a:r>
              <a:rPr lang="en-CA" dirty="0" smtClean="0"/>
              <a:t>No member may speak a second time on a motion unless all other members who wish to speak to the motion have done so.</a:t>
            </a:r>
          </a:p>
          <a:p>
            <a:pPr>
              <a:buNone/>
            </a:pPr>
            <a:endParaRPr lang="en-CA"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b="1" i="1" dirty="0" smtClean="0">
                <a:solidFill>
                  <a:srgbClr val="0070C0"/>
                </a:solidFill>
                <a:effectLst>
                  <a:outerShdw blurRad="38100" dist="38100" dir="2700000" algn="tl">
                    <a:srgbClr val="000000">
                      <a:alpha val="43137"/>
                    </a:srgbClr>
                  </a:outerShdw>
                </a:effectLst>
              </a:rPr>
              <a:t>Point of Order</a:t>
            </a:r>
            <a:endParaRPr lang="en-CA" b="1" i="1" dirty="0">
              <a:solidFill>
                <a:srgbClr val="0070C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827584" y="1988840"/>
            <a:ext cx="7772400" cy="4114800"/>
          </a:xfrm>
        </p:spPr>
        <p:txBody>
          <a:bodyPr/>
          <a:lstStyle/>
          <a:p>
            <a:pPr marL="0" indent="0">
              <a:buNone/>
            </a:pPr>
            <a:r>
              <a:rPr lang="en-CA" dirty="0" smtClean="0"/>
              <a:t>Although the chair has the responsibility of enforcing the rules, any member who believes a situation exists in which the chair is failing to do so can, at the time the breach occurs, call attention to it by making a </a:t>
            </a:r>
            <a:r>
              <a:rPr lang="en-CA" i="1" dirty="0" smtClean="0"/>
              <a:t>Point of Order</a:t>
            </a:r>
            <a:r>
              <a:rPr lang="en-CA" dirty="0" smtClean="0"/>
              <a:t>; the effect is to require the chair to make a ruling on the question involved.</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5576" y="1988840"/>
            <a:ext cx="7941568" cy="2880320"/>
          </a:xfrm>
        </p:spPr>
        <p:txBody>
          <a:bodyPr>
            <a:normAutofit fontScale="90000"/>
          </a:bodyPr>
          <a:lstStyle/>
          <a:p>
            <a:r>
              <a:rPr lang="en-CA" dirty="0"/>
              <a:t>The purpose of parliamentary procedure is to facilitate the business of the meeting. </a:t>
            </a:r>
            <a:r>
              <a:rPr lang="en-CA" dirty="0" smtClean="0"/>
              <a:t/>
            </a:r>
            <a:br>
              <a:rPr lang="en-CA" dirty="0" smtClean="0"/>
            </a:br>
            <a:r>
              <a:rPr lang="en-CA" b="1" dirty="0" smtClean="0"/>
              <a:t>It </a:t>
            </a:r>
            <a:r>
              <a:rPr lang="en-CA" b="1" dirty="0"/>
              <a:t>is not a goal in itself.</a:t>
            </a:r>
            <a:br>
              <a:rPr lang="en-CA" b="1" dirty="0"/>
            </a:br>
            <a:endParaRPr lang="en-CA" b="1"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b="1" i="1" dirty="0" smtClean="0">
                <a:solidFill>
                  <a:srgbClr val="0070C0"/>
                </a:solidFill>
                <a:effectLst>
                  <a:outerShdw blurRad="38100" dist="38100" dir="2700000" algn="tl">
                    <a:srgbClr val="000000">
                      <a:alpha val="43137"/>
                    </a:srgbClr>
                  </a:outerShdw>
                </a:effectLst>
              </a:rPr>
              <a:t>Appeal </a:t>
            </a:r>
            <a:endParaRPr lang="en-CA" b="1" i="1" dirty="0">
              <a:solidFill>
                <a:srgbClr val="0070C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lstStyle/>
          <a:p>
            <a:r>
              <a:rPr lang="en-CA" dirty="0" smtClean="0"/>
              <a:t>Any two members have the right to appeal the decision of the chair on questions of parliamentary law. (“</a:t>
            </a:r>
            <a:r>
              <a:rPr lang="en-CA" i="1" dirty="0" smtClean="0"/>
              <a:t>I appeal the decision of the chair</a:t>
            </a:r>
            <a:r>
              <a:rPr lang="en-CA" dirty="0" smtClean="0"/>
              <a:t>.”)</a:t>
            </a:r>
          </a:p>
          <a:p>
            <a:r>
              <a:rPr lang="en-CA" dirty="0" smtClean="0"/>
              <a:t>Takes precedence over any question pending at the time the chair makes the ruling being appealed.</a:t>
            </a:r>
          </a:p>
          <a:p>
            <a:r>
              <a:rPr lang="en-CA" dirty="0" smtClean="0"/>
              <a:t>Requires a second</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b="1" i="1" dirty="0" smtClean="0">
                <a:solidFill>
                  <a:srgbClr val="0070C0"/>
                </a:solidFill>
                <a:effectLst>
                  <a:outerShdw blurRad="38100" dist="38100" dir="2700000" algn="tl">
                    <a:srgbClr val="000000">
                      <a:alpha val="43137"/>
                    </a:srgbClr>
                  </a:outerShdw>
                </a:effectLst>
              </a:rPr>
              <a:t>Appeal </a:t>
            </a:r>
            <a:endParaRPr lang="en-CA" b="1" i="1" dirty="0">
              <a:solidFill>
                <a:srgbClr val="0070C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lstStyle/>
          <a:p>
            <a:r>
              <a:rPr lang="en-CA" dirty="0" smtClean="0"/>
              <a:t>Is debatable</a:t>
            </a:r>
          </a:p>
          <a:p>
            <a:r>
              <a:rPr lang="en-CA" dirty="0" smtClean="0"/>
              <a:t>Must be made at the time the chair makes the ruling in question.</a:t>
            </a:r>
          </a:p>
          <a:p>
            <a:r>
              <a:rPr lang="en-CA" dirty="0" smtClean="0"/>
              <a:t>It may interrupt when another member has the floor.</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b="1" i="1" dirty="0" smtClean="0">
                <a:solidFill>
                  <a:srgbClr val="0070C0"/>
                </a:solidFill>
                <a:effectLst>
                  <a:outerShdw blurRad="38100" dist="38100" dir="2700000" algn="tl">
                    <a:srgbClr val="000000">
                      <a:alpha val="43137"/>
                    </a:srgbClr>
                  </a:outerShdw>
                </a:effectLst>
              </a:rPr>
              <a:t>Appeal </a:t>
            </a:r>
            <a:endParaRPr lang="en-CA" b="1" i="1" dirty="0">
              <a:solidFill>
                <a:srgbClr val="0070C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lstStyle/>
          <a:p>
            <a:r>
              <a:rPr lang="en-CA" dirty="0" smtClean="0"/>
              <a:t>Not amendable</a:t>
            </a:r>
          </a:p>
          <a:p>
            <a:r>
              <a:rPr lang="en-CA" dirty="0" smtClean="0"/>
              <a:t>Question is put to the assembly: “</a:t>
            </a:r>
            <a:r>
              <a:rPr lang="en-CA" i="1" dirty="0" smtClean="0"/>
              <a:t>Shall the decision of the chair stand?</a:t>
            </a:r>
            <a:r>
              <a:rPr lang="en-CA" dirty="0" smtClean="0"/>
              <a:t>”</a:t>
            </a:r>
          </a:p>
          <a:p>
            <a:r>
              <a:rPr lang="en-CA" dirty="0" smtClean="0"/>
              <a:t>Majority or tie vote sustain the chair.</a:t>
            </a:r>
          </a:p>
          <a:p>
            <a:r>
              <a:rPr lang="en-CA" dirty="0" smtClean="0"/>
              <a:t>Can be reconsidered.</a:t>
            </a:r>
          </a:p>
          <a:p>
            <a:pPr>
              <a:buNone/>
            </a:pPr>
            <a:endParaRPr lang="en-CA"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b="1" i="1" dirty="0" smtClean="0">
                <a:solidFill>
                  <a:srgbClr val="0070C0"/>
                </a:solidFill>
                <a:effectLst>
                  <a:outerShdw blurRad="38100" dist="38100" dir="2700000" algn="tl">
                    <a:srgbClr val="000000">
                      <a:alpha val="43137"/>
                    </a:srgbClr>
                  </a:outerShdw>
                </a:effectLst>
              </a:rPr>
              <a:t>Question of Privilege </a:t>
            </a:r>
            <a:endParaRPr lang="en-CA" b="1" i="1" dirty="0">
              <a:solidFill>
                <a:srgbClr val="0070C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lstStyle/>
          <a:p>
            <a:pPr marL="0" indent="0">
              <a:buNone/>
            </a:pPr>
            <a:r>
              <a:rPr lang="en-CA" dirty="0" smtClean="0"/>
              <a:t>If a pressing situation is affecting a right or privilege of the assembly or of an individual member, a member can </a:t>
            </a:r>
            <a:r>
              <a:rPr lang="en-CA" i="1" dirty="0" smtClean="0"/>
              <a:t>Raise a Question of Privilege</a:t>
            </a:r>
            <a:r>
              <a:rPr lang="en-CA" dirty="0" smtClean="0"/>
              <a:t>, which permits the interruption of business to state an urgent request or motion. If the matter is not simple enough to be taken care of informally, the chair then makes a ruling as to whether it requires consideration before the pending business is resumed.</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b="1" i="1" dirty="0" smtClean="0">
                <a:solidFill>
                  <a:srgbClr val="0070C0"/>
                </a:solidFill>
                <a:effectLst>
                  <a:outerShdw blurRad="38100" dist="38100" dir="2700000" algn="tl">
                    <a:srgbClr val="000000">
                      <a:alpha val="43137"/>
                    </a:srgbClr>
                  </a:outerShdw>
                </a:effectLst>
              </a:rPr>
              <a:t>Adjournment</a:t>
            </a:r>
            <a:endParaRPr lang="en-CA" b="1" i="1" dirty="0">
              <a:solidFill>
                <a:srgbClr val="0070C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fontScale="85000" lnSpcReduction="20000"/>
          </a:bodyPr>
          <a:lstStyle/>
          <a:p>
            <a:r>
              <a:rPr lang="en-CA" dirty="0" smtClean="0"/>
              <a:t>The motion to adjourn is a privileged motion and may interrupt a pending question.</a:t>
            </a:r>
          </a:p>
          <a:p>
            <a:pPr lvl="1"/>
            <a:r>
              <a:rPr lang="en-CA" dirty="0" smtClean="0"/>
              <a:t>It is not a privileged motion if a time for adjournment has already been established.</a:t>
            </a:r>
          </a:p>
          <a:p>
            <a:pPr lvl="1"/>
            <a:r>
              <a:rPr lang="en-CA" dirty="0" smtClean="0"/>
              <a:t>It is out of order if another member has the floor.</a:t>
            </a:r>
          </a:p>
          <a:p>
            <a:r>
              <a:rPr lang="en-CA" dirty="0" smtClean="0"/>
              <a:t>If adopted, the meeting closes immediately.</a:t>
            </a:r>
          </a:p>
          <a:p>
            <a:r>
              <a:rPr lang="en-CA" dirty="0" smtClean="0"/>
              <a:t>It is not debatable </a:t>
            </a:r>
          </a:p>
          <a:p>
            <a:r>
              <a:rPr lang="en-CA" dirty="0" smtClean="0"/>
              <a:t>The motion to adjourn requires a second.</a:t>
            </a:r>
          </a:p>
          <a:p>
            <a:r>
              <a:rPr lang="en-CA" dirty="0" smtClean="0"/>
              <a:t>Requires a majority vote.</a:t>
            </a:r>
          </a:p>
          <a:p>
            <a:r>
              <a:rPr lang="en-CA" dirty="0" smtClean="0"/>
              <a:t>Cannot be reconsidered </a:t>
            </a:r>
          </a:p>
          <a:p>
            <a:pPr>
              <a:buNone/>
            </a:pPr>
            <a:endParaRPr lang="en-CA"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rot="19170858">
            <a:off x="2186078" y="2575667"/>
            <a:ext cx="5491922" cy="1569660"/>
          </a:xfrm>
          <a:prstGeom prst="rect">
            <a:avLst/>
          </a:prstGeom>
          <a:gradFill flip="none" rotWithShape="1">
            <a:gsLst>
              <a:gs pos="0">
                <a:srgbClr val="FFFFFF"/>
              </a:gs>
              <a:gs pos="7001">
                <a:srgbClr val="E6E6E6"/>
              </a:gs>
              <a:gs pos="32001">
                <a:srgbClr val="7D8496"/>
              </a:gs>
              <a:gs pos="47000">
                <a:srgbClr val="E6E6E6"/>
              </a:gs>
              <a:gs pos="85001">
                <a:srgbClr val="7D8496"/>
              </a:gs>
              <a:gs pos="100000">
                <a:srgbClr val="E6E6E6"/>
              </a:gs>
            </a:gsLst>
            <a:lin ang="8100000" scaled="0"/>
            <a:tileRect/>
          </a:gradFill>
        </p:spPr>
        <p:txBody>
          <a:bodyPr wrap="square" rtlCol="0">
            <a:spAutoFit/>
            <a:scene3d>
              <a:camera prst="orthographicFront"/>
              <a:lightRig rig="sunset" dir="t"/>
            </a:scene3d>
            <a:sp3d extrusionH="57150" prstMaterial="flat">
              <a:bevelT w="38100" h="38100"/>
              <a:bevelB w="69850" h="38100" prst="cross"/>
            </a:sp3d>
          </a:bodyPr>
          <a:lstStyle/>
          <a:p>
            <a:pPr algn="ctr"/>
            <a:r>
              <a:rPr lang="en-CA" sz="9600" dirty="0" smtClean="0"/>
              <a:t>The End</a:t>
            </a:r>
            <a:endParaRPr lang="en-CA" sz="9600" dirty="0"/>
          </a:p>
        </p:txBody>
      </p:sp>
      <p:sp>
        <p:nvSpPr>
          <p:cNvPr id="7" name="TextBox 6"/>
          <p:cNvSpPr txBox="1"/>
          <p:nvPr/>
        </p:nvSpPr>
        <p:spPr>
          <a:xfrm>
            <a:off x="5292080" y="5733256"/>
            <a:ext cx="3528392" cy="646331"/>
          </a:xfrm>
          <a:prstGeom prst="rect">
            <a:avLst/>
          </a:prstGeom>
          <a:gradFill>
            <a:gsLst>
              <a:gs pos="0">
                <a:srgbClr val="8488C4"/>
              </a:gs>
              <a:gs pos="53000">
                <a:srgbClr val="D4DEFF"/>
              </a:gs>
              <a:gs pos="83000">
                <a:srgbClr val="D4DEFF"/>
              </a:gs>
              <a:gs pos="100000">
                <a:srgbClr val="96AB94"/>
              </a:gs>
            </a:gsLst>
            <a:lin ang="5400000" scaled="0"/>
          </a:gradFill>
        </p:spPr>
        <p:txBody>
          <a:bodyPr wrap="square" rtlCol="0">
            <a:spAutoFit/>
          </a:bodyPr>
          <a:lstStyle/>
          <a:p>
            <a:r>
              <a:rPr lang="en-CA" dirty="0" smtClean="0"/>
              <a:t>Copyright </a:t>
            </a:r>
          </a:p>
          <a:p>
            <a:r>
              <a:rPr lang="en-CA" dirty="0" smtClean="0"/>
              <a:t>Nova Scotia Teachers Union 2012</a:t>
            </a:r>
            <a:endParaRPr lang="en-CA"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Topics</a:t>
            </a:r>
            <a:endParaRPr lang="en-CA" dirty="0"/>
          </a:p>
        </p:txBody>
      </p:sp>
      <p:sp>
        <p:nvSpPr>
          <p:cNvPr id="3" name="Content Placeholder 2"/>
          <p:cNvSpPr>
            <a:spLocks noGrp="1"/>
          </p:cNvSpPr>
          <p:nvPr>
            <p:ph idx="1"/>
          </p:nvPr>
        </p:nvSpPr>
        <p:spPr/>
        <p:txBody>
          <a:bodyPr/>
          <a:lstStyle/>
          <a:p>
            <a:r>
              <a:rPr lang="en-CA" dirty="0" smtClean="0"/>
              <a:t>Purpose of rules of order</a:t>
            </a:r>
          </a:p>
          <a:p>
            <a:r>
              <a:rPr lang="en-CA" dirty="0" smtClean="0"/>
              <a:t>Rules Governing Action</a:t>
            </a:r>
          </a:p>
          <a:p>
            <a:r>
              <a:rPr lang="en-CA" dirty="0" smtClean="0"/>
              <a:t>Procedural actions</a:t>
            </a:r>
          </a:p>
          <a:p>
            <a:r>
              <a:rPr lang="en-CA" dirty="0" smtClean="0"/>
              <a:t>Voting</a:t>
            </a:r>
          </a:p>
          <a:p>
            <a:r>
              <a:rPr lang="en-CA" dirty="0" smtClean="0"/>
              <a:t>Rules Governing Participation</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Purpose and Context</a:t>
            </a:r>
            <a:endParaRPr lang="en-CA" dirty="0"/>
          </a:p>
        </p:txBody>
      </p:sp>
      <p:sp>
        <p:nvSpPr>
          <p:cNvPr id="3" name="Content Placeholder 2"/>
          <p:cNvSpPr>
            <a:spLocks noGrp="1"/>
          </p:cNvSpPr>
          <p:nvPr>
            <p:ph idx="1"/>
          </p:nvPr>
        </p:nvSpPr>
        <p:spPr/>
        <p:txBody>
          <a:bodyPr>
            <a:normAutofit fontScale="77500" lnSpcReduction="20000"/>
          </a:bodyPr>
          <a:lstStyle/>
          <a:p>
            <a:r>
              <a:rPr lang="en-CA" dirty="0" smtClean="0"/>
              <a:t>The NSTU uses Robert’s Rules of Order, Newly Revised (RRONR)</a:t>
            </a:r>
          </a:p>
          <a:p>
            <a:r>
              <a:rPr lang="en-CA" dirty="0"/>
              <a:t>The adherence to the rules of parliamentary procedure is determined by the nature of the meeting. Committee meetings may often be conducted informally with only casual reference to rules, particularly if the committee has no independent authority to act (e.g. NSTU standing committees). </a:t>
            </a:r>
          </a:p>
          <a:p>
            <a:r>
              <a:rPr lang="en-CA" dirty="0"/>
              <a:t>Actions taken by a group or on behalf of a group usually require a more formal process to express the collective will of the group.</a:t>
            </a:r>
          </a:p>
          <a:p>
            <a:endParaRPr lang="en-CA" dirty="0" smtClean="0"/>
          </a:p>
          <a:p>
            <a:endParaRPr lang="en-CA"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Rules Governing Action</a:t>
            </a:r>
            <a:endParaRPr lang="en-CA" dirty="0"/>
          </a:p>
        </p:txBody>
      </p:sp>
      <p:sp>
        <p:nvSpPr>
          <p:cNvPr id="3" name="Content Placeholder 2"/>
          <p:cNvSpPr>
            <a:spLocks noGrp="1"/>
          </p:cNvSpPr>
          <p:nvPr>
            <p:ph idx="1"/>
          </p:nvPr>
        </p:nvSpPr>
        <p:spPr/>
        <p:txBody>
          <a:bodyPr>
            <a:normAutofit fontScale="85000" lnSpcReduction="10000"/>
          </a:bodyPr>
          <a:lstStyle/>
          <a:p>
            <a:r>
              <a:rPr lang="en-CA" dirty="0" smtClean="0"/>
              <a:t>Quorum - </a:t>
            </a:r>
            <a:r>
              <a:rPr lang="en-CA" dirty="0"/>
              <a:t>The meeting cannot authorize any action unless at least the minimum number of people constituting a quorum is present</a:t>
            </a:r>
            <a:r>
              <a:rPr lang="en-CA" dirty="0" smtClean="0"/>
              <a:t>. </a:t>
            </a:r>
          </a:p>
          <a:p>
            <a:r>
              <a:rPr lang="en-CA" dirty="0" smtClean="0"/>
              <a:t>Call to Order – by the Chair if there’s a quorum</a:t>
            </a:r>
          </a:p>
          <a:p>
            <a:r>
              <a:rPr lang="en-CA" dirty="0" smtClean="0"/>
              <a:t>Agenda Template</a:t>
            </a:r>
          </a:p>
          <a:p>
            <a:pPr lvl="2"/>
            <a:r>
              <a:rPr lang="en-CA" dirty="0"/>
              <a:t>Approval of the Minutes</a:t>
            </a:r>
          </a:p>
          <a:p>
            <a:pPr lvl="2"/>
            <a:r>
              <a:rPr lang="en-CA" dirty="0" smtClean="0"/>
              <a:t>Unfinished business (matters previously introduced). This is often referred to as “Business arising from the Minutes”</a:t>
            </a:r>
          </a:p>
          <a:p>
            <a:pPr lvl="2"/>
            <a:r>
              <a:rPr lang="en-CA" dirty="0" smtClean="0"/>
              <a:t>Reports </a:t>
            </a:r>
            <a:r>
              <a:rPr lang="en-CA" dirty="0"/>
              <a:t>of officers and standing committees</a:t>
            </a:r>
          </a:p>
          <a:p>
            <a:pPr lvl="2"/>
            <a:r>
              <a:rPr lang="en-CA" dirty="0"/>
              <a:t>Reports of special or Ad Hoc committees</a:t>
            </a:r>
          </a:p>
          <a:p>
            <a:pPr lvl="2"/>
            <a:r>
              <a:rPr lang="en-CA" dirty="0" smtClean="0"/>
              <a:t>New </a:t>
            </a:r>
            <a:r>
              <a:rPr lang="en-CA" dirty="0"/>
              <a:t>Business</a:t>
            </a:r>
          </a:p>
          <a:p>
            <a:endParaRPr lang="en-CA"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smtClean="0"/>
              <a:t>Rules Governing Action</a:t>
            </a:r>
            <a:br>
              <a:rPr lang="en-CA" dirty="0" smtClean="0"/>
            </a:br>
            <a:r>
              <a:rPr lang="en-CA" b="1" i="1" dirty="0" smtClean="0">
                <a:solidFill>
                  <a:srgbClr val="FF0000"/>
                </a:solidFill>
                <a:effectLst>
                  <a:outerShdw blurRad="38100" dist="38100" dir="2700000" algn="tl">
                    <a:srgbClr val="000000">
                      <a:alpha val="43137"/>
                    </a:srgbClr>
                  </a:outerShdw>
                </a:effectLst>
              </a:rPr>
              <a:t>Main Motions</a:t>
            </a:r>
            <a:endParaRPr lang="en-CA" b="1" i="1" dirty="0">
              <a:solidFill>
                <a:srgbClr val="FF000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fontScale="92500" lnSpcReduction="10000"/>
          </a:bodyPr>
          <a:lstStyle/>
          <a:p>
            <a:r>
              <a:rPr lang="en-CA" dirty="0"/>
              <a:t>Motions must be </a:t>
            </a:r>
            <a:r>
              <a:rPr lang="en-CA" i="1" dirty="0"/>
              <a:t>moved</a:t>
            </a:r>
            <a:r>
              <a:rPr lang="en-CA" dirty="0"/>
              <a:t> by a member.</a:t>
            </a:r>
          </a:p>
          <a:p>
            <a:r>
              <a:rPr lang="en-CA" dirty="0"/>
              <a:t>Before debate may begin, a member must </a:t>
            </a:r>
            <a:r>
              <a:rPr lang="en-CA" i="1" dirty="0"/>
              <a:t>second</a:t>
            </a:r>
            <a:r>
              <a:rPr lang="en-CA" dirty="0"/>
              <a:t> the motion.</a:t>
            </a:r>
          </a:p>
          <a:p>
            <a:r>
              <a:rPr lang="en-CA" dirty="0"/>
              <a:t>The chair </a:t>
            </a:r>
            <a:r>
              <a:rPr lang="en-CA" dirty="0" smtClean="0"/>
              <a:t>then </a:t>
            </a:r>
            <a:r>
              <a:rPr lang="en-CA" dirty="0"/>
              <a:t>states the motion for the assembly. This is what formally puts the motion </a:t>
            </a:r>
            <a:r>
              <a:rPr lang="en-CA" i="1" dirty="0"/>
              <a:t>on the floor</a:t>
            </a:r>
            <a:r>
              <a:rPr lang="en-CA" dirty="0"/>
              <a:t> before the assembly.</a:t>
            </a:r>
          </a:p>
          <a:p>
            <a:pPr lvl="1"/>
            <a:r>
              <a:rPr lang="en-CA" dirty="0"/>
              <a:t>Until the chair states the motion, the mover has the right to modify the motion. Once it has been stated, the motion belongs to the assembly, not the mover. </a:t>
            </a:r>
          </a:p>
          <a:p>
            <a:endParaRPr lang="en-CA"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smtClean="0"/>
              <a:t>Rules Governing Action</a:t>
            </a:r>
            <a:br>
              <a:rPr lang="en-CA" dirty="0" smtClean="0"/>
            </a:br>
            <a:r>
              <a:rPr lang="en-CA" b="1" i="1" dirty="0" smtClean="0">
                <a:solidFill>
                  <a:srgbClr val="FF0000"/>
                </a:solidFill>
                <a:effectLst>
                  <a:outerShdw blurRad="38100" dist="38100" dir="2700000" algn="tl">
                    <a:srgbClr val="000000">
                      <a:alpha val="43137"/>
                    </a:srgbClr>
                  </a:outerShdw>
                </a:effectLst>
              </a:rPr>
              <a:t>Main Motions</a:t>
            </a:r>
            <a:endParaRPr lang="en-CA" b="1" i="1" dirty="0">
              <a:solidFill>
                <a:srgbClr val="FF000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lstStyle/>
          <a:p>
            <a:r>
              <a:rPr lang="en-CA" dirty="0" smtClean="0"/>
              <a:t>Motions NOT in order:</a:t>
            </a:r>
          </a:p>
          <a:p>
            <a:pPr lvl="1"/>
            <a:r>
              <a:rPr lang="en-CA" dirty="0"/>
              <a:t>A motion that </a:t>
            </a:r>
            <a:r>
              <a:rPr lang="en-CA" dirty="0" smtClean="0"/>
              <a:t>conflicts </a:t>
            </a:r>
            <a:r>
              <a:rPr lang="en-CA" dirty="0"/>
              <a:t>with the organization’s constitution or with provincial or federal law</a:t>
            </a:r>
          </a:p>
          <a:p>
            <a:pPr lvl="1"/>
            <a:r>
              <a:rPr lang="en-CA" dirty="0"/>
              <a:t>A motion </a:t>
            </a:r>
            <a:r>
              <a:rPr lang="en-CA"/>
              <a:t>that </a:t>
            </a:r>
            <a:r>
              <a:rPr lang="en-CA" smtClean="0"/>
              <a:t>presents </a:t>
            </a:r>
            <a:r>
              <a:rPr lang="en-CA" dirty="0"/>
              <a:t>substantially the same question as a motion previously rejected during the same session</a:t>
            </a:r>
          </a:p>
          <a:p>
            <a:pPr lvl="1"/>
            <a:r>
              <a:rPr lang="en-CA" dirty="0"/>
              <a:t>A motion that conflicts with a motion previously adopted at any time and is still in force.</a:t>
            </a:r>
          </a:p>
          <a:p>
            <a:endParaRPr lang="en-CA" dirty="0" smtClean="0"/>
          </a:p>
          <a:p>
            <a:pPr>
              <a:buNone/>
            </a:pPr>
            <a:endParaRPr lang="en-CA"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smtClean="0"/>
              <a:t>Rules Governing Action</a:t>
            </a:r>
            <a:br>
              <a:rPr lang="en-CA" dirty="0" smtClean="0"/>
            </a:br>
            <a:r>
              <a:rPr lang="en-CA" b="1" i="1" dirty="0" smtClean="0">
                <a:solidFill>
                  <a:srgbClr val="FF0000"/>
                </a:solidFill>
                <a:effectLst>
                  <a:outerShdw blurRad="38100" dist="38100" dir="2700000" algn="tl">
                    <a:srgbClr val="000000">
                      <a:alpha val="43137"/>
                    </a:srgbClr>
                  </a:outerShdw>
                </a:effectLst>
              </a:rPr>
              <a:t>Amendments</a:t>
            </a:r>
            <a:endParaRPr lang="en-CA" b="1" i="1" dirty="0">
              <a:solidFill>
                <a:srgbClr val="FF000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fontScale="85000" lnSpcReduction="20000"/>
          </a:bodyPr>
          <a:lstStyle/>
          <a:p>
            <a:r>
              <a:rPr lang="en-CA" sz="4500" dirty="0"/>
              <a:t>Used to modify the wording and, within certain limits the meaning, of a pending motion before the vote on the motion is taken.</a:t>
            </a:r>
          </a:p>
          <a:p>
            <a:r>
              <a:rPr lang="en-CA" sz="4500" dirty="0"/>
              <a:t>Requires a second and is debatable.</a:t>
            </a:r>
          </a:p>
          <a:p>
            <a:r>
              <a:rPr lang="en-CA" sz="4500" dirty="0"/>
              <a:t>Requires only a majority vote, even if the motion being amended requires a 2/3 majority for adoption</a:t>
            </a:r>
            <a:r>
              <a:rPr lang="en-CA" sz="4500" dirty="0" smtClean="0"/>
              <a:t>.</a:t>
            </a:r>
            <a:endParaRPr lang="en-CA" sz="45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smtClean="0"/>
              <a:t>Rules Governing Action</a:t>
            </a:r>
            <a:br>
              <a:rPr lang="en-CA" dirty="0" smtClean="0"/>
            </a:br>
            <a:r>
              <a:rPr lang="en-CA" b="1" i="1" dirty="0" smtClean="0">
                <a:solidFill>
                  <a:srgbClr val="FF0000"/>
                </a:solidFill>
                <a:effectLst>
                  <a:outerShdw blurRad="38100" dist="38100" dir="2700000" algn="tl">
                    <a:srgbClr val="000000">
                      <a:alpha val="43137"/>
                    </a:srgbClr>
                  </a:outerShdw>
                </a:effectLst>
              </a:rPr>
              <a:t>Amendments</a:t>
            </a:r>
            <a:endParaRPr lang="en-CA" b="1" i="1" dirty="0">
              <a:solidFill>
                <a:srgbClr val="FF000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fontScale="62500" lnSpcReduction="20000"/>
          </a:bodyPr>
          <a:lstStyle/>
          <a:p>
            <a:r>
              <a:rPr lang="en-CA" sz="4500" dirty="0" smtClean="0"/>
              <a:t>An </a:t>
            </a:r>
            <a:r>
              <a:rPr lang="en-CA" sz="4500" dirty="0"/>
              <a:t>amendment must be </a:t>
            </a:r>
            <a:r>
              <a:rPr lang="en-CA" sz="4500" i="1" dirty="0"/>
              <a:t>germane</a:t>
            </a:r>
            <a:r>
              <a:rPr lang="en-CA" sz="4500" dirty="0"/>
              <a:t> to the main motion. “To be germane, an amendment must </a:t>
            </a:r>
            <a:r>
              <a:rPr lang="en-CA" sz="4500" i="1" dirty="0"/>
              <a:t>in some way involve</a:t>
            </a:r>
            <a:r>
              <a:rPr lang="en-CA" sz="4500" dirty="0"/>
              <a:t> the same question that is raised by the motion to which it is applied. An amendment cannot introduce an independent question; but </a:t>
            </a:r>
            <a:r>
              <a:rPr lang="en-CA" sz="4500" u="sng" dirty="0"/>
              <a:t>an amendment can be hostile, or even defeat, the spirit of the original motion and still be germane</a:t>
            </a:r>
            <a:r>
              <a:rPr lang="en-CA" sz="4500" dirty="0" smtClean="0"/>
              <a:t>.”</a:t>
            </a:r>
          </a:p>
          <a:p>
            <a:r>
              <a:rPr lang="en-CA" sz="4500" dirty="0" smtClean="0"/>
              <a:t>There is no such thing as a “</a:t>
            </a:r>
            <a:r>
              <a:rPr lang="en-CA" sz="4500" i="1" dirty="0" smtClean="0"/>
              <a:t>friendly amendment</a:t>
            </a:r>
            <a:r>
              <a:rPr lang="en-CA" sz="4500" dirty="0" smtClean="0"/>
              <a:t>” – once the motion is made, it becomes the property of the meeting. </a:t>
            </a:r>
            <a:endParaRPr lang="en-CA" sz="4500" dirty="0"/>
          </a:p>
          <a:p>
            <a:endParaRPr lang="en-CA"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NSTU_White">
  <a:themeElements>
    <a:clrScheme name="NSTU Design 1 8">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3300"/>
      </a:hlink>
      <a:folHlink>
        <a:srgbClr val="B2B2B2"/>
      </a:folHlink>
    </a:clrScheme>
    <a:fontScheme name="NSTU Design 1">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sq" cmpd="sng" algn="ctr">
          <a:solidFill>
            <a:schemeClr val="tx1"/>
          </a:solidFill>
          <a:prstDash val="solid"/>
          <a:miter lim="800000"/>
          <a:headEnd type="none" w="sm" len="sm"/>
          <a:tailEnd type="none" w="sm" len="sm"/>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sq" cmpd="sng" algn="ctr">
          <a:solidFill>
            <a:schemeClr val="tx1"/>
          </a:solidFill>
          <a:prstDash val="solid"/>
          <a:miter lim="800000"/>
          <a:headEnd type="none" w="sm" len="sm"/>
          <a:tailEnd type="none" w="sm" len="sm"/>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NSTU Design 1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NSTU Design 1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NSTU Design 1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NSTU Design 1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NSTU Design 1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NSTU Design 1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NSTU Design 1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NSTU Design 1 8">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3300"/>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NSTU_White</Template>
  <TotalTime>1068</TotalTime>
  <Words>2041</Words>
  <Application>Microsoft Office PowerPoint</Application>
  <PresentationFormat>On-screen Show (4:3)</PresentationFormat>
  <Paragraphs>139</Paragraphs>
  <Slides>25</Slides>
  <Notes>7</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NSTU_White</vt:lpstr>
      <vt:lpstr>Parliamentary Procedure</vt:lpstr>
      <vt:lpstr>The purpose of parliamentary procedure is to facilitate the business of the meeting.  It is not a goal in itself. </vt:lpstr>
      <vt:lpstr>Topics</vt:lpstr>
      <vt:lpstr>Purpose and Context</vt:lpstr>
      <vt:lpstr>Rules Governing Action</vt:lpstr>
      <vt:lpstr>Rules Governing Action Main Motions</vt:lpstr>
      <vt:lpstr>Rules Governing Action Main Motions</vt:lpstr>
      <vt:lpstr>Rules Governing Action Amendments</vt:lpstr>
      <vt:lpstr>Rules Governing Action Amendments</vt:lpstr>
      <vt:lpstr>Procedural Motions</vt:lpstr>
      <vt:lpstr>Procedural Motions Postpone/Table Indefinitely</vt:lpstr>
      <vt:lpstr>Procedural Motions Postpone/Table to a Time</vt:lpstr>
      <vt:lpstr>Procedural Motions Refer</vt:lpstr>
      <vt:lpstr>Procedural Motions Reconsider</vt:lpstr>
      <vt:lpstr>Procedural Motions  Rescind</vt:lpstr>
      <vt:lpstr>Voting</vt:lpstr>
      <vt:lpstr>Voting Division</vt:lpstr>
      <vt:lpstr>Rules Governing Participation</vt:lpstr>
      <vt:lpstr>Point of Order</vt:lpstr>
      <vt:lpstr>Appeal </vt:lpstr>
      <vt:lpstr>Appeal </vt:lpstr>
      <vt:lpstr>Appeal </vt:lpstr>
      <vt:lpstr>Question of Privilege </vt:lpstr>
      <vt:lpstr>Adjournment</vt:lpstr>
      <vt:lpstr>Slide 25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Parliamentary Procedure</dc:title>
  <dc:creator>Ron Brunton</dc:creator>
  <cp:lastModifiedBy>Debbie McIsaac</cp:lastModifiedBy>
  <cp:revision>89</cp:revision>
  <dcterms:created xsi:type="dcterms:W3CDTF">2011-04-13T19:09:53Z</dcterms:created>
  <dcterms:modified xsi:type="dcterms:W3CDTF">2012-10-29T19:34:38Z</dcterms:modified>
</cp:coreProperties>
</file>